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64" r:id="rId2"/>
    <p:sldId id="265" r:id="rId3"/>
    <p:sldId id="266" r:id="rId4"/>
    <p:sldId id="267" r:id="rId5"/>
    <p:sldId id="268" r:id="rId6"/>
    <p:sldId id="269" r:id="rId7"/>
    <p:sldId id="270" r:id="rId8"/>
    <p:sldId id="271" r:id="rId9"/>
    <p:sldId id="272" r:id="rId10"/>
    <p:sldId id="273" r:id="rId11"/>
    <p:sldId id="274" r:id="rId12"/>
    <p:sldId id="275" r:id="rId13"/>
    <p:sldId id="276" r:id="rId14"/>
    <p:sldId id="279" r:id="rId15"/>
    <p:sldId id="277" r:id="rId16"/>
    <p:sldId id="278" r:id="rId17"/>
    <p:sldId id="281" r:id="rId18"/>
    <p:sldId id="280" r:id="rId19"/>
    <p:sldId id="293" r:id="rId20"/>
    <p:sldId id="295" r:id="rId21"/>
    <p:sldId id="282" r:id="rId22"/>
    <p:sldId id="296" r:id="rId23"/>
    <p:sldId id="297" r:id="rId24"/>
    <p:sldId id="288" r:id="rId25"/>
    <p:sldId id="283" r:id="rId26"/>
    <p:sldId id="284" r:id="rId27"/>
    <p:sldId id="286" r:id="rId28"/>
    <p:sldId id="287" r:id="rId29"/>
    <p:sldId id="289" r:id="rId30"/>
    <p:sldId id="290" r:id="rId31"/>
    <p:sldId id="291" r:id="rId32"/>
    <p:sldId id="292" r:id="rId33"/>
  </p:sldIdLst>
  <p:sldSz cx="20104100" cy="11309350"/>
  <p:notesSz cx="20104100" cy="11309350"/>
  <p:embeddedFontLst>
    <p:embeddedFont>
      <p:font typeface="Druk Cyr" charset="-52"/>
      <p:regular r:id="rId34"/>
    </p:embeddedFont>
    <p:embeddedFont>
      <p:font typeface="Calibri" pitchFamily="34" charset="0"/>
      <p:regular r:id="rId35"/>
      <p:bold r:id="rId36"/>
      <p:italic r:id="rId37"/>
      <p:boldItalic r:id="rId38"/>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p:cViewPr>
        <p:scale>
          <a:sx n="55" d="100"/>
          <a:sy n="55" d="100"/>
        </p:scale>
        <p:origin x="-346" y="-5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3/30/2023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0500" b="0" i="0">
                <a:solidFill>
                  <a:srgbClr val="524641"/>
                </a:solidFill>
                <a:latin typeface="Druk Cyr"/>
                <a:cs typeface="Druk Cy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3/30/2023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19300118" y="3332182"/>
            <a:ext cx="803981" cy="2340158"/>
          </a:xfrm>
          <a:prstGeom prst="rect">
            <a:avLst/>
          </a:prstGeom>
        </p:spPr>
      </p:pic>
      <p:pic>
        <p:nvPicPr>
          <p:cNvPr id="17" name="bg object 17"/>
          <p:cNvPicPr/>
          <p:nvPr/>
        </p:nvPicPr>
        <p:blipFill>
          <a:blip r:embed="rId3" cstate="print"/>
          <a:stretch>
            <a:fillRect/>
          </a:stretch>
        </p:blipFill>
        <p:spPr>
          <a:xfrm>
            <a:off x="0" y="156091"/>
            <a:ext cx="20014123" cy="10862064"/>
          </a:xfrm>
          <a:prstGeom prst="rect">
            <a:avLst/>
          </a:prstGeom>
        </p:spPr>
      </p:pic>
      <p:pic>
        <p:nvPicPr>
          <p:cNvPr id="18" name="bg object 18"/>
          <p:cNvPicPr/>
          <p:nvPr/>
        </p:nvPicPr>
        <p:blipFill>
          <a:blip r:embed="rId4" cstate="print"/>
          <a:stretch>
            <a:fillRect/>
          </a:stretch>
        </p:blipFill>
        <p:spPr>
          <a:xfrm>
            <a:off x="0" y="0"/>
            <a:ext cx="11012607" cy="11277949"/>
          </a:xfrm>
          <a:prstGeom prst="rect">
            <a:avLst/>
          </a:prstGeom>
        </p:spPr>
      </p:pic>
      <p:pic>
        <p:nvPicPr>
          <p:cNvPr id="19" name="bg object 19"/>
          <p:cNvPicPr/>
          <p:nvPr/>
        </p:nvPicPr>
        <p:blipFill>
          <a:blip r:embed="rId5" cstate="print"/>
          <a:stretch>
            <a:fillRect/>
          </a:stretch>
        </p:blipFill>
        <p:spPr>
          <a:xfrm>
            <a:off x="1207251" y="973874"/>
            <a:ext cx="4690946" cy="2492062"/>
          </a:xfrm>
          <a:prstGeom prst="rect">
            <a:avLst/>
          </a:prstGeom>
        </p:spPr>
      </p:pic>
      <p:pic>
        <p:nvPicPr>
          <p:cNvPr id="20" name="bg object 20"/>
          <p:cNvPicPr/>
          <p:nvPr/>
        </p:nvPicPr>
        <p:blipFill>
          <a:blip r:embed="rId6" cstate="print"/>
          <a:stretch>
            <a:fillRect/>
          </a:stretch>
        </p:blipFill>
        <p:spPr>
          <a:xfrm>
            <a:off x="0" y="9177458"/>
            <a:ext cx="20104099" cy="2131097"/>
          </a:xfrm>
          <a:prstGeom prst="rect">
            <a:avLst/>
          </a:prstGeom>
        </p:spPr>
      </p:pic>
      <p:pic>
        <p:nvPicPr>
          <p:cNvPr id="21" name="bg object 21"/>
          <p:cNvPicPr/>
          <p:nvPr/>
        </p:nvPicPr>
        <p:blipFill>
          <a:blip r:embed="rId7" cstate="print"/>
          <a:stretch>
            <a:fillRect/>
          </a:stretch>
        </p:blipFill>
        <p:spPr>
          <a:xfrm>
            <a:off x="0" y="0"/>
            <a:ext cx="20104099" cy="11308556"/>
          </a:xfrm>
          <a:prstGeom prst="rect">
            <a:avLst/>
          </a:prstGeom>
        </p:spPr>
      </p:pic>
      <p:pic>
        <p:nvPicPr>
          <p:cNvPr id="22" name="bg object 22"/>
          <p:cNvPicPr/>
          <p:nvPr/>
        </p:nvPicPr>
        <p:blipFill>
          <a:blip r:embed="rId5" cstate="print"/>
          <a:stretch>
            <a:fillRect/>
          </a:stretch>
        </p:blipFill>
        <p:spPr>
          <a:xfrm>
            <a:off x="852476" y="831965"/>
            <a:ext cx="4690946" cy="2492069"/>
          </a:xfrm>
          <a:prstGeom prst="rect">
            <a:avLst/>
          </a:prstGeom>
        </p:spPr>
      </p:pic>
      <p:sp>
        <p:nvSpPr>
          <p:cNvPr id="2" name="Holder 2"/>
          <p:cNvSpPr>
            <a:spLocks noGrp="1"/>
          </p:cNvSpPr>
          <p:nvPr>
            <p:ph type="title"/>
          </p:nvPr>
        </p:nvSpPr>
        <p:spPr/>
        <p:txBody>
          <a:bodyPr lIns="0" tIns="0" rIns="0" bIns="0"/>
          <a:lstStyle>
            <a:lvl1pPr>
              <a:defRPr sz="10500" b="0" i="0">
                <a:solidFill>
                  <a:srgbClr val="524641"/>
                </a:solidFill>
                <a:latin typeface="Druk Cyr"/>
                <a:cs typeface="Druk Cyr"/>
              </a:defRPr>
            </a:lvl1pPr>
          </a:lstStyle>
          <a:p>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3/30/2023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0500" b="0" i="0">
                <a:solidFill>
                  <a:srgbClr val="524641"/>
                </a:solidFill>
                <a:latin typeface="Druk Cyr"/>
                <a:cs typeface="Druk Cy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3/30/2023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3/30/2023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045450" y="955972"/>
            <a:ext cx="8013199" cy="1624964"/>
          </a:xfrm>
          <a:prstGeom prst="rect">
            <a:avLst/>
          </a:prstGeom>
        </p:spPr>
        <p:txBody>
          <a:bodyPr wrap="square" lIns="0" tIns="0" rIns="0" bIns="0">
            <a:spAutoFit/>
          </a:bodyPr>
          <a:lstStyle>
            <a:lvl1pPr>
              <a:defRPr sz="10500" b="0" i="0">
                <a:solidFill>
                  <a:srgbClr val="524641"/>
                </a:solidFill>
                <a:latin typeface="Druk Cyr"/>
                <a:cs typeface="Druk Cyr"/>
              </a:defRPr>
            </a:lvl1pPr>
          </a:lstStyle>
          <a:p>
            <a:endParaRPr/>
          </a:p>
        </p:txBody>
      </p:sp>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3/30/2023</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hyperlink" Target="https://tatfrontu.ru/sites/default/files/styles/1600_1600/public/2015/11/12/bakirov_kadyr.jpg?itok=L8W41hLY" TargetMode="Externa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sp>
        <p:nvSpPr>
          <p:cNvPr id="4" name="object 4"/>
          <p:cNvSpPr txBox="1">
            <a:spLocks noGrp="1"/>
          </p:cNvSpPr>
          <p:nvPr>
            <p:ph type="ctrTitle"/>
          </p:nvPr>
        </p:nvSpPr>
        <p:spPr>
          <a:xfrm>
            <a:off x="131326" y="3597275"/>
            <a:ext cx="14264124" cy="2228174"/>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wrap="square" lIns="0" tIns="12065" rIns="0" bIns="0" rtlCol="0">
            <a:spAutoFit/>
          </a:bodyPr>
          <a:lstStyle/>
          <a:p>
            <a:pPr marL="4034790" algn="l">
              <a:lnSpc>
                <a:spcPct val="100000"/>
              </a:lnSpc>
              <a:spcBef>
                <a:spcPts val="95"/>
              </a:spcBef>
            </a:pPr>
            <a:r>
              <a:rPr lang="ru-RU" sz="4800" b="1" spc="-5" dirty="0" smtClean="0">
                <a:solidFill>
                  <a:srgbClr val="FF0000"/>
                </a:solidFill>
                <a:latin typeface="Times New Roman" pitchFamily="18" charset="0"/>
                <a:cs typeface="Times New Roman" pitchFamily="18" charset="0"/>
              </a:rPr>
              <a:t>Такая есть профессия – учитель.</a:t>
            </a:r>
            <a:br>
              <a:rPr lang="ru-RU" sz="4800" b="1" spc="-5" dirty="0" smtClean="0">
                <a:solidFill>
                  <a:srgbClr val="FF0000"/>
                </a:solidFill>
                <a:latin typeface="Times New Roman" pitchFamily="18" charset="0"/>
                <a:cs typeface="Times New Roman" pitchFamily="18" charset="0"/>
              </a:rPr>
            </a:br>
            <a:r>
              <a:rPr lang="ru-RU" sz="4800" b="1" spc="-5" dirty="0" smtClean="0">
                <a:solidFill>
                  <a:srgbClr val="FF0000"/>
                </a:solidFill>
                <a:latin typeface="Times New Roman" pitchFamily="18" charset="0"/>
                <a:cs typeface="Times New Roman" pitchFamily="18" charset="0"/>
              </a:rPr>
              <a:t/>
            </a:r>
            <a:br>
              <a:rPr lang="ru-RU" sz="4800" b="1" spc="-5" dirty="0" smtClean="0">
                <a:solidFill>
                  <a:srgbClr val="FF0000"/>
                </a:solidFill>
                <a:latin typeface="Times New Roman" pitchFamily="18" charset="0"/>
                <a:cs typeface="Times New Roman" pitchFamily="18" charset="0"/>
              </a:rPr>
            </a:br>
            <a:r>
              <a:rPr lang="ru-RU" sz="4800" b="1" spc="-5" dirty="0" err="1" smtClean="0">
                <a:solidFill>
                  <a:srgbClr val="FF0000"/>
                </a:solidFill>
                <a:latin typeface="Times New Roman" pitchFamily="18" charset="0"/>
                <a:cs typeface="Times New Roman" pitchFamily="18" charset="0"/>
              </a:rPr>
              <a:t>Шундый</a:t>
            </a:r>
            <a:r>
              <a:rPr lang="ru-RU" sz="4800" b="1" spc="-5" dirty="0" smtClean="0">
                <a:solidFill>
                  <a:srgbClr val="FF0000"/>
                </a:solidFill>
                <a:latin typeface="Times New Roman" pitchFamily="18" charset="0"/>
                <a:cs typeface="Times New Roman" pitchFamily="18" charset="0"/>
              </a:rPr>
              <a:t> </a:t>
            </a:r>
            <a:r>
              <a:rPr lang="tt-RU" sz="4800" b="1" spc="-5" dirty="0" smtClean="0">
                <a:solidFill>
                  <a:srgbClr val="FF0000"/>
                </a:solidFill>
                <a:latin typeface="Times New Roman" pitchFamily="18" charset="0"/>
                <a:cs typeface="Times New Roman" pitchFamily="18" charset="0"/>
              </a:rPr>
              <a:t>һөнәр бар – укытучы.</a:t>
            </a:r>
            <a:endParaRPr sz="4800" b="1" spc="-5" dirty="0">
              <a:solidFill>
                <a:srgbClr val="FF0000"/>
              </a:solidFill>
              <a:latin typeface="Times New Roman" pitchFamily="18" charset="0"/>
              <a:cs typeface="Times New Roman" pitchFamily="18" charset="0"/>
            </a:endParaRPr>
          </a:p>
        </p:txBody>
      </p:sp>
      <p:sp>
        <p:nvSpPr>
          <p:cNvPr id="10" name="Подзаголовок 9"/>
          <p:cNvSpPr>
            <a:spLocks noGrp="1"/>
          </p:cNvSpPr>
          <p:nvPr>
            <p:ph type="subTitle" idx="4"/>
          </p:nvPr>
        </p:nvSpPr>
        <p:spPr>
          <a:xfrm>
            <a:off x="3015615" y="6333236"/>
            <a:ext cx="14072870" cy="2769989"/>
          </a:xfrm>
        </p:spPr>
        <p:txBody>
          <a:bodyPr/>
          <a:lstStyle/>
          <a:p>
            <a:pPr algn="ctr"/>
            <a:r>
              <a:rPr lang="ru-RU" sz="6000" b="1" dirty="0" smtClean="0">
                <a:solidFill>
                  <a:srgbClr val="002060"/>
                </a:solidFill>
                <a:latin typeface="Times New Roman" pitchFamily="18" charset="0"/>
                <a:cs typeface="Times New Roman" pitchFamily="18" charset="0"/>
              </a:rPr>
              <a:t>МБОУ </a:t>
            </a:r>
            <a:r>
              <a:rPr lang="ru-RU" sz="6000" b="1" dirty="0" err="1" smtClean="0">
                <a:solidFill>
                  <a:srgbClr val="002060"/>
                </a:solidFill>
                <a:latin typeface="Times New Roman" pitchFamily="18" charset="0"/>
                <a:cs typeface="Times New Roman" pitchFamily="18" charset="0"/>
              </a:rPr>
              <a:t>Среднетиганская</a:t>
            </a:r>
            <a:r>
              <a:rPr lang="ru-RU" sz="6000" b="1" dirty="0" smtClean="0">
                <a:solidFill>
                  <a:srgbClr val="002060"/>
                </a:solidFill>
                <a:latin typeface="Times New Roman" pitchFamily="18" charset="0"/>
                <a:cs typeface="Times New Roman" pitchFamily="18" charset="0"/>
              </a:rPr>
              <a:t> СОШ </a:t>
            </a:r>
            <a:r>
              <a:rPr lang="ru-RU" sz="6000" dirty="0" smtClean="0">
                <a:solidFill>
                  <a:srgbClr val="002060"/>
                </a:solidFill>
                <a:latin typeface="Times New Roman" pitchFamily="18" charset="0"/>
                <a:cs typeface="Times New Roman" pitchFamily="18" charset="0"/>
              </a:rPr>
              <a:t>Алексеевского муниципального района Республики Татарстан</a:t>
            </a:r>
            <a:endParaRPr lang="ru-RU" sz="6000" dirty="0">
              <a:solidFill>
                <a:srgbClr val="002060"/>
              </a:solidFill>
              <a:latin typeface="Times New Roman" pitchFamily="18" charset="0"/>
              <a:cs typeface="Times New Roman" pitchFamily="18" charset="0"/>
            </a:endParaRPr>
          </a:p>
        </p:txBody>
      </p:sp>
      <p:pic>
        <p:nvPicPr>
          <p:cNvPr id="7" name="object 7"/>
          <p:cNvPicPr/>
          <p:nvPr/>
        </p:nvPicPr>
        <p:blipFill>
          <a:blip r:embed="rId4" cstate="print"/>
          <a:stretch>
            <a:fillRect/>
          </a:stretch>
        </p:blipFill>
        <p:spPr>
          <a:xfrm>
            <a:off x="1207251" y="973874"/>
            <a:ext cx="4690946" cy="2492062"/>
          </a:xfrm>
          <a:prstGeom prst="rect">
            <a:avLst/>
          </a:prstGeom>
        </p:spPr>
      </p:pic>
      <p:pic>
        <p:nvPicPr>
          <p:cNvPr id="8" name="Рисунок 7" descr="C:\Users\Марат\Desktop\СТЕНД 2020\Школа 2020.jpg"/>
          <p:cNvPicPr/>
          <p:nvPr/>
        </p:nvPicPr>
        <p:blipFill>
          <a:blip r:embed="rId5" cstate="print"/>
          <a:srcRect/>
          <a:stretch>
            <a:fillRect/>
          </a:stretch>
        </p:blipFill>
        <p:spPr bwMode="auto">
          <a:xfrm>
            <a:off x="14547850" y="396876"/>
            <a:ext cx="5326752" cy="42672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Давлиева Елизавета</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242050" y="2301875"/>
            <a:ext cx="12801600" cy="6986528"/>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Давлиева Елизавета Яков кызы 1931 нче елның 17 нче апрелендә Чистай районы Морд-Багана авылында туган. 1941 нче елда  Мөслим авылы мәктәбенә 1 нче сыйныфка укырга керә. 1952 нче елда Алабуга дәүләт укытучылар институтының физика-математика бүлегенә укырга керә. 1954 нче елда юллама белән Алексеевск районының Новоспасск җидееллык мәктәбенә эшкә килә. 1960 нчы елда Алабуга педагогика институтына читтән торып укырга керә. 1964 нче елда институтны тәмамлап, математика укытучысы булып эшли башлый.</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Күп еллар РОНОның штаттан тыш инспекторы булып эшли, 15 ел буе укыту-тәрбия эшләре буенча директор урынбасары вазыйфасын башкара. Мәктәп профсоюз оешмасын җитәкли, лекторлар группасы җитәкчесе дә, башлангыч партия оешмасы секретаре дә булып эшли.</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Күп мәртәбәләр мәгариф министрлыгы һәм район мәгариф бүлегенең мактау грамоталары белән бүләкләнә. “РСФСР халык мәгарифе” отличнигы, “СССР мәгариф отличнигы”, “Хезмәттәге батырлык” өчен, Бөек Җиңүнең 50 еллыгы , “В.И. Ленинның тууына 100 ел” медальләре белән бүләкләнә.</a:t>
            </a:r>
            <a:endParaRPr lang="ru-RU" sz="2800" dirty="0">
              <a:latin typeface="Times New Roman" pitchFamily="18" charset="0"/>
              <a:cs typeface="Times New Roman" pitchFamily="18" charset="0"/>
            </a:endParaRPr>
          </a:p>
          <a:p>
            <a:r>
              <a:rPr lang="tt-RU" sz="2800" dirty="0"/>
              <a:t> </a:t>
            </a:r>
            <a:endParaRPr lang="ru-RU" sz="2800" dirty="0"/>
          </a:p>
        </p:txBody>
      </p:sp>
      <p:pic>
        <p:nvPicPr>
          <p:cNvPr id="11" name="Рисунок 10"/>
          <p:cNvPicPr/>
          <p:nvPr/>
        </p:nvPicPr>
        <p:blipFill rotWithShape="1">
          <a:blip r:embed="rId5" cstate="print">
            <a:extLst>
              <a:ext uri="{28A0092B-C50C-407E-A947-70E740481C1C}">
                <a14:useLocalDpi xmlns:a14="http://schemas.microsoft.com/office/drawing/2010/main" val="0"/>
              </a:ext>
            </a:extLst>
          </a:blip>
          <a:srcRect l="26839" t="26522" r="50925" b="61840"/>
          <a:stretch/>
        </p:blipFill>
        <p:spPr bwMode="auto">
          <a:xfrm rot="5400000">
            <a:off x="191135" y="4009390"/>
            <a:ext cx="6019800" cy="45859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170175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755650" y="473075"/>
            <a:ext cx="3886200" cy="20348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Ахметшин Хәмзә</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251450" y="1997075"/>
            <a:ext cx="14325600" cy="7848302"/>
          </a:xfrm>
          <a:prstGeom prst="rect">
            <a:avLst/>
          </a:prstGeom>
        </p:spPr>
        <p:txBody>
          <a:bodyPr wrap="square">
            <a:spAutoFit/>
          </a:bodyPr>
          <a:lstStyle/>
          <a:p>
            <a:pPr algn="just"/>
            <a:r>
              <a:rPr lang="tt-RU" sz="2800" dirty="0" smtClean="0">
                <a:latin typeface="Times New Roman" pitchFamily="18" charset="0"/>
                <a:cs typeface="Times New Roman" pitchFamily="18" charset="0"/>
              </a:rPr>
              <a:t>                Ахметшин </a:t>
            </a:r>
            <a:r>
              <a:rPr lang="tt-RU" sz="2800" dirty="0">
                <a:latin typeface="Times New Roman" pitchFamily="18" charset="0"/>
                <a:cs typeface="Times New Roman" pitchFamily="18" charset="0"/>
              </a:rPr>
              <a:t>Хәмзә Мөбәракша улы 1925 нче елның 15 нче июлендә Алексеевск районы Урта Тигәнәле авылында туа.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1943 нче елның язында, 18 яше тулыр-тулмас, Бөек Ватан сугышына китә. Беренче Украина фронтының 37 нче зенит-артиллерия дивизиясенең 1400 нче  полкы составында Украинаны, Чехословакияне hәм Австрияне азат итүдә катнаша. Сугыш беткәннән соң да аңа Совет Армиясе сафларында Венгриядә тагын 5 ел хезмәт итәргә туры килә. Туган ягына 1950 нче елның июнь аенда гына әйләнеп кайта hәм Чистай педагогия училищесына укырга керә.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Училищены бетергәч, Шакирова Галия Харис кызы белән тормыш корып җибәрәләр hәм икесе дә Кыр Шунталысы авылында укытучы булып эшли башлыйлар. Укытучы булып эшләү дәверендә читтән торып Казанда Югары Партия мәктәбен тәмамлый. Шул сәбәптән аңа Алексеевск райкомында инструктор, “Алга” колхозында  hәм  “Разумов” совхозында партком секретаре, Вахитов исемендәге колхозда рәис булып та эшләргә туры килә.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Соңрак Хәмзә Мөбәракша улы Коры Көрнәле авылында мәктәп директоры, Урта Тигәнәле авылында география hәм тарих укытучысы булып эшли.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Сугышта күрсәткән батырлыклары һәм эшендә ирешкән уңышлары өчен “Икенче дәрәҗә Бөек Ватан сугышы”, “Почет билгесе” орденнары, “Сугышчан казанышлары очен”, “Германияне җиңгән өчен”, “Хезмәт Ветераны” hәм башка медальләр, Почет грамоталары, Мактау кәгазьләре hәм рәхмәт хатлары белән бүләкләнә.</a:t>
            </a:r>
            <a:endParaRPr lang="ru-RU" sz="2800" dirty="0">
              <a:latin typeface="Times New Roman" pitchFamily="18" charset="0"/>
              <a:cs typeface="Times New Roman" pitchFamily="18" charset="0"/>
            </a:endParaRPr>
          </a:p>
        </p:txBody>
      </p:sp>
      <p:pic>
        <p:nvPicPr>
          <p:cNvPr id="8" name="Рисунок 7" descr="1_0037 (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7050" y="2987675"/>
            <a:ext cx="4343400" cy="60198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63151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Ахметшина Галия</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708650" y="2958921"/>
            <a:ext cx="13335000" cy="6124754"/>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Ахметшина Галия Харис кызы 1928 нче елның 1 нче гыйнварендә Әлки районы Иске Салман авылында дөньяга килә.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Бала чагы авыр сугыш елларына туры килә. Барлык балалар да олы яшьтәге авылдашлары белән бергә колхоз басу-кырларында, ындырларда эшлиләр. Әтисе сугышка киткәч, үги әнисе аның урынына мәктәп директоры булып кала. Мәктәптә укытучылар җитмәгәнлектән, 14 яшьлек 7 нче сыйныф укучысы  Галия башлангыч сыйныфларда укытучы вазыйфасын да башкара.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Бөек Ватан сугышы тәмамлангач, Чистай педагогия училищесына укырга керә.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Ахметшина Галия Харис кызы бөтен гомерен балалар тәрбияләүгә багышлап, Балык Бистәсе Олы Елга hәм Сабакаево авылларында, Алексеевск районы Кыр Шунталысы hәм Урта Тигәнәле авылларында 44 ел укытучы булып эшли.</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Галия Харис кызы тырыш хезмэте, казанган уңышлары өчен “Хезмәт Ветераны”, “Бөек Ватан сугышында җиңүгә 50 ел”, “Бөек Ватан сугышында җиңүгә 75 ел” медальләре, Мактау кәгазьләре  hәм Рәхмәт хатлары белән бүләкләнә.</a:t>
            </a:r>
            <a:endParaRPr lang="ru-RU" sz="2800" dirty="0">
              <a:latin typeface="Times New Roman" pitchFamily="18" charset="0"/>
              <a:cs typeface="Times New Roman" pitchFamily="18" charset="0"/>
            </a:endParaRPr>
          </a:p>
        </p:txBody>
      </p:sp>
      <p:pic>
        <p:nvPicPr>
          <p:cNvPr id="8" name="Рисунок 7" descr="IMG-20220202-WA0035 (4)"/>
          <p:cNvPicPr/>
          <p:nvPr/>
        </p:nvPicPr>
        <p:blipFill>
          <a:blip r:embed="rId5" cstate="print">
            <a:lum bright="12000" contrast="12000"/>
            <a:extLst>
              <a:ext uri="{28A0092B-C50C-407E-A947-70E740481C1C}">
                <a14:useLocalDpi xmlns:a14="http://schemas.microsoft.com/office/drawing/2010/main" val="0"/>
              </a:ext>
            </a:extLst>
          </a:blip>
          <a:srcRect/>
          <a:stretch>
            <a:fillRect/>
          </a:stretch>
        </p:blipFill>
        <p:spPr bwMode="auto">
          <a:xfrm>
            <a:off x="908050" y="3216275"/>
            <a:ext cx="4093210" cy="58674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30246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Муртазина Суфия</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7537450" y="2225675"/>
            <a:ext cx="12039600" cy="7171194"/>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400" dirty="0">
                <a:latin typeface="Times New Roman" pitchFamily="18" charset="0"/>
                <a:cs typeface="Times New Roman" pitchFamily="18" charset="0"/>
              </a:rPr>
              <a:t>Муртазина Суфия  Фазулла кызы 1926  нчы елның 22 нче февралендә Коры Көрнәле авылында туа. 1934 нче елда Коры Көрнәле җидееллык мәктәбен тәмамлый. 1941 нче елда колхозда эшли. Әтисе сугыш кырында вафат була. Әнисе 5 бала белән ялгыз кала. Тормышның бөтен авырлыгын үз җилкәсендә татый. 1942 нче елда Алексеевск тугызеллык мәктәбендә  укый. 1943 нче елда Спаста 6 айлык курслар бетереп, Урта Тигәнәле мәктәбендә 17 яшьлек кыз укытучы булып эшли башлый.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1945-1947 нче елларда Чистай педагогия училищесын читтән торып укып бетерә. 1953 нче елда институтка химия-биология факультетына читтән торып укырга керә һәм 1960 нчы елда тәмамлый.</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Шул еллар аралыгында аңа Лаеш районы Имәнкискә мәктәбендә 2  ел укытырга, 6 ел авыл советы рәисе булып эшләргә дә туры килә. 1951 нче елда ТАССРның Югары советы депутаты һәм президиум әг</a:t>
            </a:r>
            <a:r>
              <a:rPr lang="ru-RU" sz="2400" dirty="0">
                <a:latin typeface="Times New Roman" pitchFamily="18" charset="0"/>
                <a:cs typeface="Times New Roman" pitchFamily="18" charset="0"/>
              </a:rPr>
              <a:t>ъ</a:t>
            </a:r>
            <a:r>
              <a:rPr lang="tt-RU" sz="2400" dirty="0">
                <a:latin typeface="Times New Roman" pitchFamily="18" charset="0"/>
                <a:cs typeface="Times New Roman" pitchFamily="18" charset="0"/>
              </a:rPr>
              <a:t>засы булып та эшләп ала.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1959 нчы елда Урта Тигәнәле урта мәктәбенә химия-биология укытучысы булып яңадан кайта һәм лаеклы ялга чыкканчы шунда эшли. Ул өлкән укытучы, укытучы-методист исемнәре алган, бик күп мактау грамоталары белән бүләкләнгән. Ул чорда химия-биология фәннәреннән укучылар район һәм Татарстан күләмендә олимпиадада катнашып, төрле урыннар яулыйлар. Үз фәнен яратып укыта. Район күләмендә алдынгы укытучылардан санала. Аның турында мәгълүматлар район мәгариф бүлегенең мактау тактасында күп еллар эленеп тора.</a:t>
            </a:r>
            <a:endParaRPr lang="ru-RU" sz="2400" dirty="0">
              <a:latin typeface="Times New Roman" pitchFamily="18" charset="0"/>
              <a:cs typeface="Times New Roman" pitchFamily="18" charset="0"/>
            </a:endParaRPr>
          </a:p>
        </p:txBody>
      </p:sp>
      <p:pic>
        <p:nvPicPr>
          <p:cNvPr id="8" name="Рисунок 7" descr="Описание: C:\Users\Альфир\Desktop\WhatsApp Image 2021-01-27 at 11.37.46.jpeg"/>
          <p:cNvPicPr/>
          <p:nvPr/>
        </p:nvPicPr>
        <p:blipFill rotWithShape="1">
          <a:blip r:embed="rId5" cstate="print">
            <a:extLst>
              <a:ext uri="{28A0092B-C50C-407E-A947-70E740481C1C}">
                <a14:useLocalDpi xmlns:a14="http://schemas.microsoft.com/office/drawing/2010/main" val="0"/>
              </a:ext>
            </a:extLst>
          </a:blip>
          <a:srcRect l="2545" b="5092"/>
          <a:stretch/>
        </p:blipFill>
        <p:spPr bwMode="auto">
          <a:xfrm rot="16200000">
            <a:off x="845992" y="3078019"/>
            <a:ext cx="6172202" cy="61439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059732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Кадырова Рәйсә</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775450" y="3292475"/>
            <a:ext cx="12039600" cy="4832092"/>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Кадырова Рәйсә Габдулла кызы Татарстан Республикасы Биләр районы (хәзерге Алексеевск районы) Кульбай Морасасы авылында туган. Мәктәпне тәмамлаганнан соң, 1952 нче елда Урта Тигәнәле җидееллык мәктәбенә татар теле һәм әдәбияты укытучысы итеп җибәрелә. Читтән торып, Казан педагогия институтының татар теле һәм әдәбияты факул</a:t>
            </a:r>
            <a:r>
              <a:rPr lang="ru-RU" sz="2800" dirty="0">
                <a:latin typeface="Times New Roman" pitchFamily="18" charset="0"/>
                <a:cs typeface="Times New Roman" pitchFamily="18" charset="0"/>
              </a:rPr>
              <a:t>ь</a:t>
            </a:r>
            <a:r>
              <a:rPr lang="tt-RU" sz="2800" dirty="0">
                <a:latin typeface="Times New Roman" pitchFamily="18" charset="0"/>
                <a:cs typeface="Times New Roman" pitchFamily="18" charset="0"/>
              </a:rPr>
              <a:t>тетын тәмамлый. Ул эшен бик яратып башкара. Мәктәптә укытучы гына булып тормый: агитатор да, лектор да, артист та булырга туры килә.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Татар теле һәм әдәбияты дәресләрен  Курмаева Рәшидә Миргаян кызы белән бергә алып баралар. Ачык дәресләр, төрле кичәләр уздыралар. Эшен югары бәяләп, төрле грамоталар, мактау кәгазьләре белән бүләкләнә.  34 ел балалар укытып, 1986 нчы елда лаеклы ялга чыга. </a:t>
            </a:r>
            <a:endParaRPr lang="ru-RU" sz="2800" dirty="0">
              <a:latin typeface="Times New Roman" pitchFamily="18" charset="0"/>
              <a:cs typeface="Times New Roman" pitchFamily="18" charset="0"/>
            </a:endParaRPr>
          </a:p>
        </p:txBody>
      </p:sp>
      <p:pic>
        <p:nvPicPr>
          <p:cNvPr id="8" name="Рисунок 7" descr="C:\Users\Альфир\Desktop\Укытучылар турында 1\Кадырова Р.А..jpg"/>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a:off x="222250" y="3902076"/>
            <a:ext cx="6324602" cy="46481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94903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Бакиров Кадыйр</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048664" y="2987675"/>
            <a:ext cx="13487400" cy="7417415"/>
          </a:xfrm>
          <a:prstGeom prst="rect">
            <a:avLst/>
          </a:prstGeom>
        </p:spPr>
        <p:txBody>
          <a:bodyPr wrap="square">
            <a:spAutoFit/>
          </a:bodyPr>
          <a:lstStyle/>
          <a:p>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Бакиров Кадыйр Галимҗан улы 1926 нчы елның 22 нче апрелендә Алексеевск районы Коры Көрнәле авылында туа. 13 яшендә әнисез калып, үзенең 4 энесенә һәм сеңлесенэ терәк булып кала. Сабыйлык, балалык чорын үтеп,  мәктәптә белем алганнан соң колхозга эшкә чыга. Бөек Ватан сугышы башлангач 1943 нче елның октябрендә Кызыл Армия сафларына алына.</a:t>
            </a:r>
            <a:endParaRPr lang="ru-RU" sz="2800" dirty="0">
              <a:latin typeface="Times New Roman" pitchFamily="18" charset="0"/>
              <a:cs typeface="Times New Roman" pitchFamily="18" charset="0"/>
            </a:endParaRPr>
          </a:p>
          <a:p>
            <a:r>
              <a:rPr lang="tt-RU" sz="2800" dirty="0">
                <a:latin typeface="Times New Roman" pitchFamily="18" charset="0"/>
                <a:cs typeface="Times New Roman" pitchFamily="18" charset="0"/>
              </a:rPr>
              <a:t>Кадыйр Галимҗан улы үзенең хәрби хезмәтен 1950 нче елның июнендә тәмамлый. Бик күп  медал</a:t>
            </a:r>
            <a:r>
              <a:rPr lang="ru-RU" sz="2800" dirty="0">
                <a:latin typeface="Times New Roman" pitchFamily="18" charset="0"/>
                <a:cs typeface="Times New Roman" pitchFamily="18" charset="0"/>
              </a:rPr>
              <a:t>ь</a:t>
            </a:r>
            <a:r>
              <a:rPr lang="tt-RU" sz="2800" dirty="0">
                <a:latin typeface="Times New Roman" pitchFamily="18" charset="0"/>
                <a:cs typeface="Times New Roman" pitchFamily="18" charset="0"/>
              </a:rPr>
              <a:t>ләр һәм орденнар белән бүләкләнә. (М</a:t>
            </a:r>
            <a:r>
              <a:rPr lang="ru-RU" sz="2800" dirty="0" err="1">
                <a:latin typeface="Times New Roman" pitchFamily="18" charset="0"/>
                <a:cs typeface="Times New Roman" pitchFamily="18" charset="0"/>
              </a:rPr>
              <a:t>едаль</a:t>
            </a:r>
            <a:r>
              <a:rPr lang="ru-RU" sz="2800" dirty="0">
                <a:latin typeface="Times New Roman" pitchFamily="18" charset="0"/>
                <a:cs typeface="Times New Roman" pitchFamily="18" charset="0"/>
              </a:rPr>
              <a:t> «За победу над Японией», медаль «За доблестный труд в Великой Отечественной войне 1941-1945 гг.»</a:t>
            </a:r>
            <a:r>
              <a:rPr lang="tt-RU" sz="2800" dirty="0">
                <a:latin typeface="Times New Roman" pitchFamily="18" charset="0"/>
                <a:cs typeface="Times New Roman" pitchFamily="18" charset="0"/>
              </a:rPr>
              <a:t>, </a:t>
            </a:r>
            <a:r>
              <a:rPr lang="ru-RU" sz="2800" dirty="0">
                <a:latin typeface="Times New Roman" pitchFamily="18" charset="0"/>
                <a:cs typeface="Times New Roman" pitchFamily="18" charset="0"/>
              </a:rPr>
              <a:t>2 </a:t>
            </a:r>
            <a:r>
              <a:rPr lang="ru-RU" sz="2800" dirty="0" err="1">
                <a:latin typeface="Times New Roman" pitchFamily="18" charset="0"/>
                <a:cs typeface="Times New Roman" pitchFamily="18" charset="0"/>
              </a:rPr>
              <a:t>нче</a:t>
            </a:r>
            <a:r>
              <a:rPr lang="ru-RU" sz="2800" dirty="0">
                <a:latin typeface="Times New Roman" pitchFamily="18" charset="0"/>
                <a:cs typeface="Times New Roman" pitchFamily="18" charset="0"/>
              </a:rPr>
              <a:t> </a:t>
            </a:r>
            <a:r>
              <a:rPr lang="tt-RU" sz="2800" dirty="0">
                <a:latin typeface="Times New Roman" pitchFamily="18" charset="0"/>
                <a:cs typeface="Times New Roman" pitchFamily="18" charset="0"/>
              </a:rPr>
              <a:t>дәрәҗә Ватан сугышы</a:t>
            </a:r>
            <a:r>
              <a:rPr lang="ru-RU" sz="2800" dirty="0">
                <a:latin typeface="Times New Roman" pitchFamily="18" charset="0"/>
                <a:cs typeface="Times New Roman" pitchFamily="18" charset="0"/>
              </a:rPr>
              <a:t> юбилей орден</a:t>
            </a:r>
            <a:r>
              <a:rPr lang="tt-RU" sz="2800" dirty="0">
                <a:latin typeface="Times New Roman" pitchFamily="18" charset="0"/>
                <a:cs typeface="Times New Roman" pitchFamily="18" charset="0"/>
              </a:rPr>
              <a:t>ы</a:t>
            </a:r>
            <a:r>
              <a:rPr lang="ru-RU" sz="2800" dirty="0">
                <a:latin typeface="Times New Roman" pitchFamily="18" charset="0"/>
                <a:cs typeface="Times New Roman" pitchFamily="18" charset="0"/>
              </a:rPr>
              <a:t> кавалер</a:t>
            </a:r>
            <a:r>
              <a:rPr lang="tt-RU" sz="2800" dirty="0">
                <a:latin typeface="Times New Roman" pitchFamily="18" charset="0"/>
                <a:cs typeface="Times New Roman" pitchFamily="18" charset="0"/>
              </a:rPr>
              <a:t>ы,</a:t>
            </a:r>
            <a:r>
              <a:rPr lang="ru-RU" sz="2800" dirty="0">
                <a:latin typeface="Times New Roman" pitchFamily="18" charset="0"/>
                <a:cs typeface="Times New Roman" pitchFamily="18" charset="0"/>
              </a:rPr>
              <a:t> юбилей медаль</a:t>
            </a:r>
            <a:r>
              <a:rPr lang="tt-RU" sz="2800" dirty="0">
                <a:latin typeface="Times New Roman" pitchFamily="18" charset="0"/>
                <a:cs typeface="Times New Roman" pitchFamily="18" charset="0"/>
              </a:rPr>
              <a:t>ләре).</a:t>
            </a:r>
            <a:endParaRPr lang="ru-RU" sz="2800" dirty="0">
              <a:latin typeface="Times New Roman" pitchFamily="18" charset="0"/>
              <a:cs typeface="Times New Roman" pitchFamily="18" charset="0"/>
            </a:endParaRPr>
          </a:p>
          <a:p>
            <a:r>
              <a:rPr lang="tt-RU" sz="2800" dirty="0">
                <a:latin typeface="Times New Roman" pitchFamily="18" charset="0"/>
                <a:cs typeface="Times New Roman" pitchFamily="18" charset="0"/>
              </a:rPr>
              <a:t>Хәрби хезмәттән соң, Чистай педагогия училищесын  тәмамлагач, тарих укытучысы булып эшкә урнаша. Шул ук вакытта КДПИ ны читтән торып тәмамлый.</a:t>
            </a:r>
            <a:endParaRPr lang="ru-RU" sz="2800" dirty="0">
              <a:latin typeface="Times New Roman" pitchFamily="18" charset="0"/>
              <a:cs typeface="Times New Roman" pitchFamily="18" charset="0"/>
            </a:endParaRPr>
          </a:p>
          <a:p>
            <a:r>
              <a:rPr lang="tt-RU" sz="2800" dirty="0">
                <a:latin typeface="Times New Roman" pitchFamily="18" charset="0"/>
                <a:cs typeface="Times New Roman" pitchFamily="18" charset="0"/>
              </a:rPr>
              <a:t>Үтә тырыш, максатына ирешүчән булуы Кадыйр Галимҗан улына эшендә югары үрләр яуларга ярдәм итә. Хезмәтенә югары бәя бирелеп, Кадыйр Галимҗан улы  Татарстан Республикасы мәгариф министрлыгының күпләгән Мактау грамоталары белән бүләкләнә, СССР ның мәгариф отличнигы,  "Алексеевск районының почётлы гражданины" дигән мактаулы исемнәргә лаек була.</a:t>
            </a:r>
            <a:endParaRPr lang="ru-RU" sz="2800" dirty="0">
              <a:latin typeface="Times New Roman" pitchFamily="18" charset="0"/>
              <a:cs typeface="Times New Roman" pitchFamily="18" charset="0"/>
            </a:endParaRPr>
          </a:p>
          <a:p>
            <a:r>
              <a:rPr lang="tt-RU" sz="2800" dirty="0"/>
              <a:t> </a:t>
            </a:r>
            <a:endParaRPr lang="ru-RU" sz="2800" dirty="0"/>
          </a:p>
        </p:txBody>
      </p:sp>
      <p:pic>
        <p:nvPicPr>
          <p:cNvPr id="8" name="Рисунок 7" descr="https://tatfrontu.ru/sites/default/files/styles/medium/public/2015/11/12/bakirov_kadyr.jpg?itok=2GXGhhlw">
            <a:hlinkClick r:id="rId5" tooltip="&quot;БАКИРОВ КАДЫР ГАЛИМЗЯНОВИЧ&quot;"/>
          </p:cNvPr>
          <p:cNvPicPr/>
          <p:nvPr/>
        </p:nvPicPr>
        <p:blipFill>
          <a:blip r:embed="rId6">
            <a:extLst>
              <a:ext uri="{28A0092B-C50C-407E-A947-70E740481C1C}">
                <a14:useLocalDpi xmlns:a14="http://schemas.microsoft.com/office/drawing/2010/main" val="0"/>
              </a:ext>
            </a:extLst>
          </a:blip>
          <a:srcRect/>
          <a:stretch>
            <a:fillRect/>
          </a:stretch>
        </p:blipFill>
        <p:spPr bwMode="auto">
          <a:xfrm>
            <a:off x="984250" y="3140075"/>
            <a:ext cx="4419600" cy="65532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69202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Якупова Нәфисә</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318250" y="2987675"/>
            <a:ext cx="12801600" cy="6555641"/>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Якупова Нәфисә Мансур кызы  1941 нче елның 3 нче августында  Актаныш районы  Аеш авылында  урта хәлле  гаиләдә дөньяга килә.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Нәфисә Мансур кызы  Актаныш унъеллык мәктәбен тәмамлаганнан соң, 3 ел  Актаныш кондитер  цехында җитештерү остасы булып эшли. 1962 нче елда  Алабуга педагогия  институтына  “Башлангыч  сыйныфлар  укытучысы”  бүлегенә  укырга керә. 1966 нчы елда  аны уңышлы тәмамлаганнан соң,  Алексеевск районы Түбән Тигәнәле  башлангыч мәктәбенә  укытучы һәм мөдир итеп  билгеләнә. Яшь укытучы  шул көннән башлап үз эшенең остасы, укучылары өчен таләпчән, гадел укытучы; дәрестән тыш чараларда бию түгәрәгендә оста биергә өйрәтүче, ә инде авыл халкы өчен ялкынлы агитатор, бәйрәмнәрдә матур кичәләр-концертлар оештыручы була. Буш вакытларында  никах-туйларга тәмле чәк-чәк пешерергә, бакчада  матур чәчәкләр үстерергә ярата.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Мәктәптә 38 ел хезмәт куйганнан соң, бик күп мактау кәгазьләре, медальләре алып лаеклы ялга китә. </a:t>
            </a:r>
            <a:endParaRPr lang="ru-RU" sz="2800" dirty="0">
              <a:latin typeface="Times New Roman" pitchFamily="18" charset="0"/>
              <a:cs typeface="Times New Roman" pitchFamily="18" charset="0"/>
            </a:endParaRPr>
          </a:p>
          <a:p>
            <a:r>
              <a:rPr lang="tt-RU" sz="2800" dirty="0"/>
              <a:t> </a:t>
            </a:r>
            <a:endParaRPr lang="ru-RU" sz="2800" dirty="0"/>
          </a:p>
        </p:txBody>
      </p:sp>
      <p:pic>
        <p:nvPicPr>
          <p:cNvPr id="8" name="Рисунок 7" descr="C:\Users\Сиреня\Downloads\XVtsp6-FXQg.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6650" y="2987675"/>
            <a:ext cx="4267200" cy="64008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75326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smtClean="0">
                <a:solidFill>
                  <a:srgbClr val="002060"/>
                </a:solidFill>
              </a:rPr>
              <a:t>Зиганшина Минзифа</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556250" y="2530475"/>
            <a:ext cx="13868400" cy="7417415"/>
          </a:xfrm>
          <a:prstGeom prst="rect">
            <a:avLst/>
          </a:prstGeom>
        </p:spPr>
        <p:txBody>
          <a:bodyPr wrap="square">
            <a:spAutoFit/>
          </a:bodyPr>
          <a:lstStyle/>
          <a:p>
            <a:pPr algn="just"/>
            <a:r>
              <a:rPr lang="tt-RU" sz="2800" dirty="0">
                <a:latin typeface="Times New Roman" pitchFamily="18" charset="0"/>
                <a:cs typeface="Times New Roman" pitchFamily="18" charset="0"/>
              </a:rPr>
              <a:t> </a:t>
            </a:r>
            <a:r>
              <a:rPr lang="tt-RU" sz="2800" dirty="0" smtClean="0">
                <a:latin typeface="Times New Roman" pitchFamily="18" charset="0"/>
                <a:cs typeface="Times New Roman" pitchFamily="18" charset="0"/>
              </a:rPr>
              <a:t>           Зиганшина Минзифа </a:t>
            </a:r>
            <a:r>
              <a:rPr lang="tt-RU" sz="2800" dirty="0">
                <a:latin typeface="Times New Roman" pitchFamily="18" charset="0"/>
                <a:cs typeface="Times New Roman" pitchFamily="18" charset="0"/>
              </a:rPr>
              <a:t>Салимҗан кызы авыр сугыш елларында 1941нче елда Алексеевский районының Түбән Тигәнәле авылында өченче бала булып дөньяга килә. </a:t>
            </a:r>
            <a:endParaRPr lang="tt-RU" sz="2800" dirty="0" smtClean="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Ул үзенең беренче укытучысы Салахиев Нургали абыйның дәрес бирүенә сокланып, аңарда укытучы булу теләге туа. Һәм шушы теләген тормышка ашыру өчен, 10 нчы сыйныфны Урта Тигәнәле мәктәбендә тәмамлагач, үзенең укыган урта мәктәбенә эшкә урнаша. Аннан ул 1967 нче елда читтән торып Казан педагогия училещесына укырга кереп, 1970 нче елда тәмамлый.</a:t>
            </a:r>
            <a:endParaRPr lang="tt-RU" sz="2800" dirty="0" smtClean="0">
              <a:latin typeface="Times New Roman" pitchFamily="18" charset="0"/>
              <a:cs typeface="Times New Roman" pitchFamily="18" charset="0"/>
            </a:endParaRPr>
          </a:p>
          <a:p>
            <a:pPr lvl="0" algn="just"/>
            <a:r>
              <a:rPr lang="tt-RU" sz="2800" dirty="0">
                <a:latin typeface="Times New Roman" pitchFamily="18" charset="0"/>
                <a:ea typeface="Times New Roman" pitchFamily="18" charset="0"/>
                <a:cs typeface="Times New Roman" pitchFamily="18" charset="0"/>
              </a:rPr>
              <a:t>1962 нче елдан 1982 нче елга кадәр зур әнием Урта Тигәнәле һәм Зур Тигәнәле авыл мәктәпләрендә башлангыч сыйныф укытучысы булып эшли. </a:t>
            </a:r>
            <a:endParaRPr lang="tt-RU" sz="2800" dirty="0" smtClean="0">
              <a:latin typeface="Times New Roman" pitchFamily="18" charset="0"/>
              <a:ea typeface="Times New Roman" pitchFamily="18" charset="0"/>
              <a:cs typeface="Times New Roman" pitchFamily="18" charset="0"/>
            </a:endParaRPr>
          </a:p>
          <a:p>
            <a:pPr algn="just"/>
            <a:r>
              <a:rPr lang="tt-RU" sz="2800" dirty="0">
                <a:latin typeface="Times New Roman" pitchFamily="18" charset="0"/>
                <a:cs typeface="Times New Roman" pitchFamily="18" charset="0"/>
              </a:rPr>
              <a:t>Шул еллар эчендэ ул зур уңышларга ирешкәне өчен, элек Алексеевск РОНО грамотасы (1972 ел), аннан Татарстан АССР Мәгариф министрлыгының хөрмәт грамотасы белән бүләкләнә (1974 ел). 1982 нче елда язмыш аны Яр Чаллы шәһәренә илтә. Ул анда да узенең яраткан эшендә, балаларга белем һәм тәрбия бирүдә 2003 нче елларга кадәр  Яр Чаллы шәһәренең Мулланур Вахитов исемендәге 2 нче татар гимназиясендә эшли. </a:t>
            </a:r>
            <a:endParaRPr lang="ru-RU" sz="2800" dirty="0">
              <a:latin typeface="Times New Roman" pitchFamily="18" charset="0"/>
              <a:cs typeface="Times New Roman" pitchFamily="18" charset="0"/>
            </a:endParaRPr>
          </a:p>
          <a:p>
            <a:pPr lvl="0" algn="just"/>
            <a:r>
              <a:rPr lang="tt-RU" sz="2800" dirty="0">
                <a:latin typeface="Times New Roman" pitchFamily="18" charset="0"/>
                <a:cs typeface="Times New Roman" pitchFamily="18" charset="0"/>
              </a:rPr>
              <a:t>1996 нчы елда  зур әниемне Яр Чаллы шәһәр халык мәгариф идарәсе мактау кәгазе белән бүләкли</a:t>
            </a:r>
          </a:p>
          <a:p>
            <a:pPr algn="just"/>
            <a:r>
              <a:rPr lang="tt-RU" sz="2800" dirty="0" smtClean="0">
                <a:latin typeface="Times New Roman" pitchFamily="18" charset="0"/>
                <a:cs typeface="Times New Roman" pitchFamily="18" charset="0"/>
              </a:rPr>
              <a:t>Педагогик </a:t>
            </a:r>
            <a:r>
              <a:rPr lang="tt-RU" sz="2800" dirty="0">
                <a:latin typeface="Times New Roman" pitchFamily="18" charset="0"/>
                <a:cs typeface="Times New Roman" pitchFamily="18" charset="0"/>
              </a:rPr>
              <a:t>стажы - 40 ел.</a:t>
            </a:r>
            <a:endParaRPr lang="ru-RU" sz="2800" dirty="0">
              <a:latin typeface="Times New Roman" pitchFamily="18" charset="0"/>
              <a:cs typeface="Times New Roman" pitchFamily="18" charset="0"/>
            </a:endParaRPr>
          </a:p>
        </p:txBody>
      </p:sp>
      <p:pic>
        <p:nvPicPr>
          <p:cNvPr id="8" name="Рисунок 7" descr="C:\Users\adm\Downloads\img-230317083509-001_page-000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7050" y="2911475"/>
            <a:ext cx="4549769" cy="6477000"/>
          </a:xfrm>
          <a:prstGeom prst="rect">
            <a:avLst/>
          </a:prstGeom>
          <a:noFill/>
          <a:ln>
            <a:noFill/>
          </a:ln>
        </p:spPr>
      </p:pic>
    </p:spTree>
    <p:extLst>
      <p:ext uri="{BB962C8B-B14F-4D97-AF65-F5344CB8AC3E}">
        <p14:creationId xmlns:p14="http://schemas.microsoft.com/office/powerpoint/2010/main" val="1624775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Гимадеева Клара</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775450" y="3292475"/>
            <a:ext cx="12039600" cy="6555641"/>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Гимадеева Клара Кари кызы  1945 нче елның 19 нчы маенда Ютазы районының Бәйрәкә авылында туа. Клара апа зур, тату, бик тырыш гаиләдә үсә. Балачагы сугыштан соңгы авыр елларга туры килә. Ул әтисенә ир-ат эшләрендә булышып, үткен, тәвәккәл, тырыш, максатына  ирешүчән булып үсә. Мәктәптә тырышып укыганнан соң, Алабуга шәһәрендә  физика укытучысы һөнәрен үзләштерә. Алекссевск районы Урта Тигәнәле урта мәктәбенә юллама буенча килеп, озак еллар физика фәнен укыта. Клара Кари кызы 14 ел буена  укыту-тәрбия эшләре буенча директор урынбасары вазыйфасын башкара. Үзенә карата да, хезмәттәшләренә дә бик таләпчән, һәр эшен  җиренә җиткереп, нәтиҗәле итеп башкарырга ярата. Шуның өстенә  җәмәгать эшләре, әти-әниләр белән эшләү, радио – газеталар, санап бетергесез чыгыш ясаулар, тикшерүләр....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Тырыш хезмәте өчен “Почет билгесе“ орденына лаек була.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a:t>
            </a:r>
            <a:endParaRPr lang="ru-RU" sz="2800" dirty="0">
              <a:latin typeface="Times New Roman" pitchFamily="18" charset="0"/>
              <a:cs typeface="Times New Roman" pitchFamily="18" charset="0"/>
            </a:endParaRPr>
          </a:p>
          <a:p>
            <a:pPr algn="just"/>
            <a:endParaRPr lang="ru-RU" sz="2800" dirty="0"/>
          </a:p>
        </p:txBody>
      </p:sp>
      <p:pic>
        <p:nvPicPr>
          <p:cNvPr id="8" name="Рисунок 7"/>
          <p:cNvPicPr/>
          <p:nvPr/>
        </p:nvPicPr>
        <p:blipFill>
          <a:blip r:embed="rId5" cstate="print">
            <a:extLst>
              <a:ext uri="{28A0092B-C50C-407E-A947-70E740481C1C}">
                <a14:useLocalDpi xmlns:a14="http://schemas.microsoft.com/office/drawing/2010/main" val="0"/>
              </a:ext>
            </a:extLst>
          </a:blip>
          <a:stretch>
            <a:fillRect/>
          </a:stretch>
        </p:blipFill>
        <p:spPr>
          <a:xfrm>
            <a:off x="1212850" y="3063875"/>
            <a:ext cx="4724400" cy="65532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51238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Мухаметшина Роза</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699249" y="3673475"/>
            <a:ext cx="12268201" cy="4401205"/>
          </a:xfrm>
          <a:prstGeom prst="rect">
            <a:avLst/>
          </a:prstGeom>
        </p:spPr>
        <p:txBody>
          <a:bodyPr wrap="square">
            <a:spAutoFit/>
          </a:bodyPr>
          <a:lstStyle/>
          <a:p>
            <a:pPr algn="just"/>
            <a:r>
              <a:rPr lang="tt-RU" sz="2800" dirty="0">
                <a:latin typeface="Times New Roman" pitchFamily="18" charset="0"/>
                <a:cs typeface="Times New Roman" pitchFamily="18" charset="0"/>
              </a:rPr>
              <a:t> </a:t>
            </a:r>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Мухаметшина Роза Мингаз кызы 1941 нче елның 26 нчы августында Чистай шәһәрендә туа. Шунда ук урта мәктәпне тәмамлый. 1958 нче елда Чистай ремонт заводында 1 ел токарь булып эшли. 1960 нчы елда В. И. Ленин исемендәге Казан дәүләт университетына рус теле бүлегенә укырга керә. 1963 нче елда Урта Тигәнәле урта мәктәбенә рус теле укытучысы булып практика үтәр өчен  килә һәм шушы елдан авылда  төпләнеп кала.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1971 елда  мәгариф министерствосының почетлы грамотасы белән  бүләкләнә.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1973 елда  соц. соревнованиясендә җиңгәнгә медаль белән бүләкләнелә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1976  елда “Знак почета” ордены бирелә.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1987 елда “Заслу</a:t>
            </a:r>
            <a:r>
              <a:rPr lang="ru-RU" sz="2800" dirty="0">
                <a:latin typeface="Times New Roman" pitchFamily="18" charset="0"/>
                <a:cs typeface="Times New Roman" pitchFamily="18" charset="0"/>
              </a:rPr>
              <a:t>ж</a:t>
            </a:r>
            <a:r>
              <a:rPr lang="tt-RU" sz="2800" dirty="0">
                <a:latin typeface="Times New Roman" pitchFamily="18" charset="0"/>
                <a:cs typeface="Times New Roman" pitchFamily="18" charset="0"/>
              </a:rPr>
              <a:t>енный учител</a:t>
            </a:r>
            <a:r>
              <a:rPr lang="ru-RU" sz="2800" dirty="0">
                <a:latin typeface="Times New Roman" pitchFamily="18" charset="0"/>
                <a:cs typeface="Times New Roman" pitchFamily="18" charset="0"/>
              </a:rPr>
              <a:t>ь</a:t>
            </a:r>
            <a:r>
              <a:rPr lang="tt-RU" sz="2800" dirty="0">
                <a:latin typeface="Times New Roman" pitchFamily="18" charset="0"/>
                <a:cs typeface="Times New Roman" pitchFamily="18" charset="0"/>
              </a:rPr>
              <a:t> РСФСР” исеме бирелә</a:t>
            </a:r>
            <a:r>
              <a:rPr lang="tt-RU" sz="2800" dirty="0" smtClean="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pic>
        <p:nvPicPr>
          <p:cNvPr id="11" name="Рисунок 10" descr="C:\Users\Сиреня\Downloads\IMG-20220401-WA0031.jpg"/>
          <p:cNvPicPr/>
          <p:nvPr/>
        </p:nvPicPr>
        <p:blipFill>
          <a:blip r:embed="rId5">
            <a:extLst>
              <a:ext uri="{28A0092B-C50C-407E-A947-70E740481C1C}">
                <a14:useLocalDpi xmlns:a14="http://schemas.microsoft.com/office/drawing/2010/main" val="0"/>
              </a:ext>
            </a:extLst>
          </a:blip>
          <a:srcRect/>
          <a:stretch>
            <a:fillRect/>
          </a:stretch>
        </p:blipFill>
        <p:spPr bwMode="auto">
          <a:xfrm>
            <a:off x="831850" y="3063875"/>
            <a:ext cx="4386146" cy="67818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36401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sp>
        <p:nvSpPr>
          <p:cNvPr id="4" name="object 4"/>
          <p:cNvSpPr txBox="1">
            <a:spLocks noGrp="1"/>
          </p:cNvSpPr>
          <p:nvPr>
            <p:ph type="title"/>
          </p:nvPr>
        </p:nvSpPr>
        <p:spPr>
          <a:xfrm>
            <a:off x="6045450" y="955972"/>
            <a:ext cx="11931400" cy="1628010"/>
          </a:xfrm>
          <a:prstGeom prst="rect">
            <a:avLst/>
          </a:prstGeom>
        </p:spPr>
        <p:txBody>
          <a:bodyPr vert="horz" wrap="square" lIns="0" tIns="12065" rIns="0" bIns="0" rtlCol="0">
            <a:spAutoFit/>
          </a:bodyPr>
          <a:lstStyle/>
          <a:p>
            <a:pPr marL="4034790" algn="l">
              <a:lnSpc>
                <a:spcPct val="100000"/>
              </a:lnSpc>
              <a:spcBef>
                <a:spcPts val="95"/>
              </a:spcBef>
            </a:pPr>
            <a:r>
              <a:rPr lang="ru-RU" spc="-5" dirty="0" err="1">
                <a:solidFill>
                  <a:srgbClr val="002060"/>
                </a:solidFill>
              </a:rPr>
              <a:t>Гафиятов</a:t>
            </a:r>
            <a:r>
              <a:rPr lang="ru-RU" spc="-5" dirty="0">
                <a:solidFill>
                  <a:srgbClr val="002060"/>
                </a:solidFill>
              </a:rPr>
              <a:t> </a:t>
            </a:r>
            <a:r>
              <a:rPr lang="ru-RU" spc="-5" dirty="0" err="1">
                <a:solidFill>
                  <a:srgbClr val="002060"/>
                </a:solidFill>
              </a:rPr>
              <a:t>Касыйм</a:t>
            </a:r>
            <a:endParaRPr spc="-5" dirty="0">
              <a:solidFill>
                <a:srgbClr val="002060"/>
              </a:solidFill>
            </a:endParaRPr>
          </a:p>
        </p:txBody>
      </p:sp>
      <p:sp>
        <p:nvSpPr>
          <p:cNvPr id="9" name="Текст 8"/>
          <p:cNvSpPr>
            <a:spLocks noGrp="1"/>
          </p:cNvSpPr>
          <p:nvPr>
            <p:ph type="body" idx="1"/>
          </p:nvPr>
        </p:nvSpPr>
        <p:spPr>
          <a:xfrm>
            <a:off x="5267064" y="2911475"/>
            <a:ext cx="13360506" cy="5786199"/>
          </a:xfrm>
        </p:spPr>
        <p:txBody>
          <a:bodyPr/>
          <a:lstStyle/>
          <a:p>
            <a:pPr algn="just"/>
            <a:r>
              <a:rPr lang="tt-RU" sz="2800" dirty="0" smtClean="0">
                <a:latin typeface="Times New Roman" pitchFamily="18" charset="0"/>
                <a:cs typeface="Times New Roman" pitchFamily="18" charset="0"/>
              </a:rPr>
              <a:t>        </a:t>
            </a:r>
            <a:r>
              <a:rPr lang="tt-RU" sz="2400" dirty="0" smtClean="0">
                <a:latin typeface="Times New Roman" pitchFamily="18" charset="0"/>
                <a:cs typeface="Times New Roman" pitchFamily="18" charset="0"/>
              </a:rPr>
              <a:t>Гафиятов </a:t>
            </a:r>
            <a:r>
              <a:rPr lang="tt-RU" sz="2400" dirty="0">
                <a:latin typeface="Times New Roman" pitchFamily="18" charset="0"/>
                <a:cs typeface="Times New Roman" pitchFamily="18" charset="0"/>
              </a:rPr>
              <a:t>Касыйм Кәлимулла улы 1935 нче елның 18 нче февралендә Түбән Тигәнәле авылында гади крестьян гаиләсендә туа. Урта Тигәнәле мәктәбенә йөреп укый. Язгы ташу вакытында ике авыл арасындагы елгаларны үткәндә, салкын су аша чыгып, сыйныфлары белән салкын тидерәләр. Ул елларда кирәкле дарулар да,  тиешле дәвалау да булмый. Күбесенең бу авыруы ревмотизмга әйләнә. Касыйм абыйны да бу авыру читләтеп үтми, йөрәгенә бәрә, йөрәкнең клапаннары эшләми башлый. Авыру сәбәпле, 49 яшендә инвалид буларак эштән китә.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Касыйм абый үз заманы өчен бик укымышлы кеше булган. Мәктәптән соң Тәтеш авыл хуҗалагы техникумын тәмамлый. Башта Кыр Шонталасында, 1958 нче елдан Урта Тигәнәле авылына килеп, агроном булып эшли. Урта Тигәнәлегә күчкәч, иң беренче читтән торып авыл хуҗалыгы институтын тәмамлый.</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Исәнлеге какшый башлагач, 1969 нчы елда педагогия институтын тәмамлый һәм мәктәптә биология укытучысы булып эшли.</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Пенсия елларында да фән белән кызыксынуын бетерми. Археолог А.Халиков белән танышып, Урта Тигәнәле һәм Түбән Тигәнәле авылларының килеп чыгу тарихлары белән таныша. </a:t>
            </a:r>
            <a:endParaRPr lang="ru-RU" sz="2400" dirty="0">
              <a:latin typeface="Times New Roman" pitchFamily="18" charset="0"/>
              <a:cs typeface="Times New Roman" pitchFamily="18" charset="0"/>
            </a:endParaRPr>
          </a:p>
          <a:p>
            <a:pPr algn="just"/>
            <a:r>
              <a:rPr lang="tt-RU" dirty="0"/>
              <a:t> </a:t>
            </a:r>
            <a:endParaRPr lang="ru-RU" dirty="0"/>
          </a:p>
          <a:p>
            <a:r>
              <a:rPr lang="tt-RU" dirty="0"/>
              <a:t> </a:t>
            </a:r>
            <a:endParaRPr lang="ru-RU" dirty="0"/>
          </a:p>
        </p:txBody>
      </p:sp>
      <p:pic>
        <p:nvPicPr>
          <p:cNvPr id="7" name="object 7"/>
          <p:cNvPicPr/>
          <p:nvPr/>
        </p:nvPicPr>
        <p:blipFill>
          <a:blip r:embed="rId4" cstate="print"/>
          <a:stretch>
            <a:fillRect/>
          </a:stretch>
        </p:blipFill>
        <p:spPr>
          <a:xfrm>
            <a:off x="603250" y="244475"/>
            <a:ext cx="4690946" cy="2492062"/>
          </a:xfrm>
          <a:prstGeom prst="rect">
            <a:avLst/>
          </a:prstGeom>
        </p:spPr>
      </p:pic>
      <p:pic>
        <p:nvPicPr>
          <p:cNvPr id="8" name="Рисунок 7"/>
          <p:cNvPicPr/>
          <p:nvPr/>
        </p:nvPicPr>
        <p:blipFill>
          <a:blip r:embed="rId5" cstate="print">
            <a:extLst>
              <a:ext uri="{28A0092B-C50C-407E-A947-70E740481C1C}">
                <a14:useLocalDpi xmlns:a14="http://schemas.microsoft.com/office/drawing/2010/main" val="0"/>
              </a:ext>
            </a:extLst>
          </a:blip>
          <a:stretch>
            <a:fillRect/>
          </a:stretch>
        </p:blipFill>
        <p:spPr>
          <a:xfrm>
            <a:off x="755650" y="2911475"/>
            <a:ext cx="4092569" cy="56388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903507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12115800" cy="1615827"/>
          </a:xfrm>
        </p:spPr>
        <p:txBody>
          <a:bodyPr/>
          <a:lstStyle/>
          <a:p>
            <a:pPr algn="ctr"/>
            <a:r>
              <a:rPr lang="tt-RU" dirty="0">
                <a:solidFill>
                  <a:srgbClr val="002060"/>
                </a:solidFill>
              </a:rPr>
              <a:t>Шәйхетдинов Бәдертдин</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318251" y="2225675"/>
            <a:ext cx="13411200" cy="7478970"/>
          </a:xfrm>
          <a:prstGeom prst="rect">
            <a:avLst/>
          </a:prstGeom>
        </p:spPr>
        <p:txBody>
          <a:bodyPr wrap="square">
            <a:spAutoFit/>
          </a:bodyPr>
          <a:lstStyle/>
          <a:p>
            <a:pPr algn="just"/>
            <a:r>
              <a:rPr lang="tt-RU" sz="2000" dirty="0">
                <a:latin typeface="Times New Roman" pitchFamily="18" charset="0"/>
                <a:cs typeface="Times New Roman" pitchFamily="18" charset="0"/>
              </a:rPr>
              <a:t> </a:t>
            </a:r>
            <a:r>
              <a:rPr lang="tt-RU" sz="2000" dirty="0" smtClean="0">
                <a:latin typeface="Times New Roman" pitchFamily="18" charset="0"/>
                <a:cs typeface="Times New Roman" pitchFamily="18" charset="0"/>
              </a:rPr>
              <a:t>           </a:t>
            </a:r>
            <a:r>
              <a:rPr lang="tt-RU" sz="2000" dirty="0"/>
              <a:t>Шәйхетдинов Бәдертдин Гыйльметдин улы 1949 нчы елның 1 нче ноябрендә Татарстан Республикасының Алекеевск районы Түбән Тигәнәле авылында туган.  Урта Тигәнәле урта мәктәбен тәмалаганнан соң, Казан дәүләт педагогика институтына укырга керә. Институтны тәмамлагач, Кыр Шунталысы урта мәктәбендә үзенең хезмәт юлын башлап җибәрә. </a:t>
            </a:r>
            <a:endParaRPr lang="ru-RU" sz="2000" dirty="0"/>
          </a:p>
          <a:p>
            <a:pPr algn="just"/>
            <a:r>
              <a:rPr lang="tt-RU" sz="2000" dirty="0"/>
              <a:t>1986 нче елда Урта Тигәнәле урта мәктәбенә директор итеп билгеләнә. Җитәкчелек белән бергә укучыларга тарих фәне укыта. 8 ел мәктәпне җитәкләү дәверендә, аның матди-техник базасын ныгытуга зур өлеш кертә. Шул елларда мәктәп ике тракторга ия </a:t>
            </a:r>
            <a:r>
              <a:rPr lang="tt-RU" sz="2000" dirty="0" smtClean="0"/>
              <a:t>була</a:t>
            </a:r>
            <a:r>
              <a:rPr lang="tt-RU" sz="2000" dirty="0"/>
              <a:t>.</a:t>
            </a:r>
            <a:r>
              <a:rPr lang="tt-RU" sz="2000" dirty="0" smtClean="0"/>
              <a:t> </a:t>
            </a:r>
            <a:r>
              <a:rPr lang="tt-RU" sz="2000" dirty="0"/>
              <a:t>Барлык хезмәтләрен бер тында гына санап чыгып булмый. </a:t>
            </a:r>
            <a:endParaRPr lang="ru-RU" sz="2000" dirty="0"/>
          </a:p>
          <a:p>
            <a:pPr algn="just"/>
            <a:r>
              <a:rPr lang="tt-RU" sz="2000" dirty="0"/>
              <a:t>    1994 нче елдан башы-аягы белән балаларга белем бирүнең яңа юлларын эзли, тарихи вагыйгаларны барлау, аларны төрле газета-журналларда бастыру белән шөгыльләнә башлый. “Туган якны өйрәнү” түгәрәген җитәкли.</a:t>
            </a:r>
            <a:endParaRPr lang="ru-RU" sz="2000" dirty="0"/>
          </a:p>
          <a:p>
            <a:pPr algn="just"/>
            <a:r>
              <a:rPr lang="tt-RU" sz="2000" dirty="0"/>
              <a:t>    Югары категорияле тарих укытучысы, Татарстанның “Ел укытучысы-2005” бәйгесендә “Талант һәм осталык” номинациясендә җиңүче. Халык мәгарифе буенча СССР Дәүләт комитетеының Мактау грамотасы, Россия Президенты указы нигезендә “Казанның 1000 еллыгы истәлегенә” медале белән бүләкләнә. </a:t>
            </a:r>
            <a:endParaRPr lang="ru-RU" sz="2000" dirty="0"/>
          </a:p>
          <a:p>
            <a:pPr algn="just"/>
            <a:r>
              <a:rPr lang="tt-RU" sz="2000" dirty="0"/>
              <a:t>    Ул төбәк тарихына багышланган 100 гә якын язма авторы. “Ватаным Татарстан”, “Мәгърифәт” газеталарында, “Идел”, “Мәгариф” журналларында аның мәкаләләре, методик кулланмалары даими басылып тора. Үзенең көчен  шигърият өлкәсендә  дә сыный. Байтак кына тезмә әсәрләре, шигырьләре матбугат битләрендә дөнья күреп, күпләгән укучыларның ихлас мәхәббәтен яулады.</a:t>
            </a:r>
            <a:endParaRPr lang="ru-RU" sz="2000" dirty="0"/>
          </a:p>
          <a:p>
            <a:pPr algn="just"/>
            <a:r>
              <a:rPr lang="tt-RU" sz="2000" dirty="0"/>
              <a:t>  Бәдертдин Гыйл</a:t>
            </a:r>
            <a:r>
              <a:rPr lang="ru-RU" sz="2000" dirty="0"/>
              <a:t>ь</a:t>
            </a:r>
            <a:r>
              <a:rPr lang="tt-RU" sz="2000" dirty="0"/>
              <a:t>метдин улы тарихи китаплар авторы:</a:t>
            </a:r>
            <a:endParaRPr lang="ru-RU" sz="2000" dirty="0"/>
          </a:p>
          <a:p>
            <a:pPr lvl="0" algn="just"/>
            <a:r>
              <a:rPr lang="tt-RU" sz="2000" dirty="0"/>
              <a:t>“Тигәнәле – туган җирем” Казан ”Матбугат йорты” нәшрияты 2005;</a:t>
            </a:r>
            <a:endParaRPr lang="ru-RU" sz="2000" dirty="0"/>
          </a:p>
          <a:p>
            <a:pPr lvl="0" algn="just"/>
            <a:r>
              <a:rPr lang="tt-RU" sz="2000" dirty="0"/>
              <a:t>“Олы юлда –Олы Тигәнәле” Казан “Сүз” 2006;</a:t>
            </a:r>
            <a:endParaRPr lang="ru-RU" sz="2000" dirty="0"/>
          </a:p>
          <a:p>
            <a:pPr lvl="0" algn="just"/>
            <a:r>
              <a:rPr lang="tt-RU" sz="2000" dirty="0"/>
              <a:t>Тарихи мизгелләрнең шигъри кайтавазы. Казан “Сүз” 2011.</a:t>
            </a:r>
            <a:endParaRPr lang="ru-RU" sz="2000" dirty="0"/>
          </a:p>
          <a:p>
            <a:pPr algn="just"/>
            <a:r>
              <a:rPr lang="tt-RU" sz="2000" dirty="0"/>
              <a:t>    Шулай ук тәрҗемә эше белән дә шөгыльләнә. А.Толстой, Б.Пастернак, Н.Дорожкин әсәрләрен, Ф.Тютчев, А.Блок, О.Хайям, А.Пушкин шигырьләрен  татарчага тәрҗемә итеп, “Мәгариф” журналында бастырып чыгара. </a:t>
            </a:r>
            <a:endParaRPr lang="ru-RU" sz="2000" dirty="0"/>
          </a:p>
          <a:p>
            <a:pPr algn="just"/>
            <a:r>
              <a:rPr lang="tt-RU" sz="2000" dirty="0"/>
              <a:t>     Хәзерге көндә лаеклы ялда. Олыгаеп баруына карамастан, Бәдертдин Гыйльметдин улы барлык авыл, район, республика җәмәгать эшләрендә дә актив катнаша.</a:t>
            </a:r>
            <a:endParaRPr lang="ru-RU" sz="2000" dirty="0">
              <a:latin typeface="Times New Roman" pitchFamily="18" charset="0"/>
              <a:cs typeface="Times New Roman" pitchFamily="18" charset="0"/>
            </a:endParaRPr>
          </a:p>
        </p:txBody>
      </p:sp>
      <p:pic>
        <p:nvPicPr>
          <p:cNvPr id="12" name="Рисунок 11" descr="C:\Users\Альфир\Desktop\укытучылар турында\WhatsApp Image 2022-05-14 at 20.24.37.jpe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1850" y="2987675"/>
            <a:ext cx="5029200" cy="702948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82696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267200" cy="2286000"/>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Шәйхетдинова Галия</a:t>
            </a:r>
            <a:r>
              <a:rPr lang="tt-RU" dirty="0">
                <a:solidFill>
                  <a:srgbClr val="0070C0"/>
                </a:solidFill>
              </a:rPr>
              <a:t> </a:t>
            </a:r>
            <a:endParaRPr lang="ru-RU" dirty="0">
              <a:solidFill>
                <a:srgbClr val="0070C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403850" y="2149475"/>
            <a:ext cx="14173200" cy="7417415"/>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Шәйхетдинова Галия Ярулла кызы 1948 нче елның 6 нчы гыйнварында Алексеевск эшчеләр бистәсендә дөньяга килә. 1966 нчы елда Алексеевск эшчеләр бистәсе 1 нче номерлы мәктәбенең 10 сыйныфын тәмамлаганнан соң Казан дәүләт педагогика институтының рус теле һәм әдәбияты факультетына укырга керә. 1971 нче елда уку йортын уңышлы тәмамлаганнан соң, Алексеевск районының мәгариф бүлегенә юллама ала. Яшь белгечне Урта Тигәнәле урта мәктәбенә рус теле һәм әдәбияты укытучысы итеп билгелиләр. Эшен җиренә җиткереп башкарган, коллегалары белән уртак тел тапкан яшь укытучыга мәктәп җитәкчелеге яңа вазыйфа йөкли. 1972 нче яңа уку елында ул, укыту-тәрбия эшләре буенча директор урынбасары итеп билгеләнә. 1973 нче елда Галия Ярулла кызын район мәгариф бүлегенә методист итеп билгелиләр.</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Укучыларны рус теле грамматикасын үзләштерүгә, рус әдәбиятының нечкәлекләренә төшенергә ярдәм итү, үзеңнең дәвамчыларыңны тәрбияләүгә куелган хезмәт.... Сыйфатлы, шатландыргыч нәтиҗәләр.</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Үсеп килүче яшь буынны тәрбияләүдә һәм укытудагы уңышлары өчен Галия Ярулла кызы Шәйхетдинова 2001 нче елда Укытучылар көне уңаеннан Татарстан Республикасы Мәгариф Министрлыгының Мактау Грамотасы белән бүләкләнә.</a:t>
            </a:r>
            <a:endParaRPr lang="ru-RU" sz="2800" dirty="0">
              <a:latin typeface="Times New Roman" pitchFamily="18" charset="0"/>
              <a:cs typeface="Times New Roman" pitchFamily="18" charset="0"/>
            </a:endParaRPr>
          </a:p>
          <a:p>
            <a:pPr algn="just"/>
            <a:endParaRPr lang="ru-RU" sz="2800" dirty="0"/>
          </a:p>
        </p:txBody>
      </p:sp>
      <p:pic>
        <p:nvPicPr>
          <p:cNvPr id="11" name="Рисунок 10" descr="C:\Users\Сиреня\Downloads\IMG_20220518_124852.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9450" y="2835275"/>
            <a:ext cx="4724400" cy="66294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78944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267200" cy="2286000"/>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Баязитов      Рафаиль</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403850" y="2149475"/>
            <a:ext cx="14173200" cy="8279190"/>
          </a:xfrm>
          <a:prstGeom prst="rect">
            <a:avLst/>
          </a:prstGeom>
        </p:spPr>
        <p:txBody>
          <a:bodyPr wrap="square">
            <a:spAutoFit/>
          </a:bodyPr>
          <a:lstStyle/>
          <a:p>
            <a:pPr algn="just"/>
            <a:r>
              <a:rPr lang="tt-RU" sz="2800" dirty="0" smtClean="0">
                <a:latin typeface="Times New Roman" pitchFamily="18" charset="0"/>
                <a:cs typeface="Times New Roman" pitchFamily="18" charset="0"/>
              </a:rPr>
              <a:t>          Баязитов </a:t>
            </a:r>
            <a:r>
              <a:rPr lang="tt-RU" sz="2800" dirty="0">
                <a:latin typeface="Times New Roman" pitchFamily="18" charset="0"/>
                <a:cs typeface="Times New Roman" pitchFamily="18" charset="0"/>
              </a:rPr>
              <a:t>Рафаиль  Зулкафил улы 1951 нче елның 24 нче июнендә Урта Тигәнәле авылында туа. Урта мәктәпне тәмамлап, 1968-1971 нче  елларда   Әтнә авыл хуҗалыгы техникумында укый, аннан 1979 нчы елда Казан дәүләт  ветеринария институтын тәмамлый.  1971-1986 нчы елларда  колхозда зоотехник эшен башкара.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1986 нчы елда читтән торып Казан дәүләт педагогик институтын тәмамлап, Урта Тигәнәле урта мәктәбенә география-биология фәннәре укытучысы булып эшкә урнаша­. “Мин бу профессияне сайлап ялгышмадым. Ә баштагы уку йортларында алган белемнәр, минем педагогик белемемне баетты гына.  Мәктәптә укыткан укучыларым белән тиз уртак тел таптым. География-биология фәнен укучылар яратып үзләштерделәр” - ди Рафаиль Зулкафил улы. Эш нәтиҗәләре шуны күрсәтә:</a:t>
            </a:r>
            <a:r>
              <a:rPr lang="tt-RU" sz="2800" i="1" dirty="0">
                <a:latin typeface="Times New Roman" pitchFamily="18" charset="0"/>
                <a:cs typeface="Times New Roman" pitchFamily="18" charset="0"/>
              </a:rPr>
              <a:t> </a:t>
            </a:r>
            <a:r>
              <a:rPr lang="tt-RU" sz="2800" dirty="0">
                <a:latin typeface="Times New Roman" pitchFamily="18" charset="0"/>
                <a:cs typeface="Times New Roman" pitchFamily="18" charset="0"/>
              </a:rPr>
              <a:t>ул елларда чыгарылыш сыйныф укучыларының  күбесе биоло­гия, география, медицина, авыл хуҗалыгы юнәлешен сайлыйлар.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1994 нче елда  Рафаиль Зулкафил улына мәктәп директоры вазыйфасын кабул итәргә туры килә. Бу  вазыйфада 2008 нче елга кадәр эшли. 2014 нче елга кадәр биология укытучысы булып эшен дәвам итә. Рафаиль Зулкафил улының хезмәте югары бәяләнә - төрле   елларда  грамоталар, мактау хатлары белән бүләкләнә: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Район мәгариф бүлеге грамотасы (1994 ел, 2001 ел);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Алексеевск муниципаль районы башлыгы Рәхмәт хаты (2006 ел, 2008 ел, 2011 ел).</a:t>
            </a:r>
            <a:endParaRPr lang="ru-RU" sz="2800" dirty="0">
              <a:latin typeface="Times New Roman" pitchFamily="18" charset="0"/>
              <a:cs typeface="Times New Roman" pitchFamily="18" charset="0"/>
            </a:endParaRPr>
          </a:p>
          <a:p>
            <a:pPr algn="just"/>
            <a:endParaRPr lang="ru-RU" sz="2800" dirty="0"/>
          </a:p>
        </p:txBody>
      </p:sp>
      <p:pic>
        <p:nvPicPr>
          <p:cNvPr id="8" name="Рисунок 7" descr="DSCN2282"/>
          <p:cNvPicPr/>
          <p:nvPr/>
        </p:nvPicPr>
        <p:blipFill>
          <a:blip r:embed="rId5" cstate="print"/>
          <a:srcRect l="13284" t="11795" r="5589"/>
          <a:stretch>
            <a:fillRect/>
          </a:stretch>
        </p:blipFill>
        <p:spPr bwMode="auto">
          <a:xfrm>
            <a:off x="755650" y="2911475"/>
            <a:ext cx="4462346" cy="6096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037310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267200" cy="2286000"/>
          </a:xfrm>
          <a:prstGeom prst="rect">
            <a:avLst/>
          </a:prstGeom>
        </p:spPr>
      </p:pic>
      <p:sp>
        <p:nvSpPr>
          <p:cNvPr id="9" name="Заголовок 8"/>
          <p:cNvSpPr>
            <a:spLocks noGrp="1"/>
          </p:cNvSpPr>
          <p:nvPr>
            <p:ph type="title"/>
          </p:nvPr>
        </p:nvSpPr>
        <p:spPr>
          <a:xfrm>
            <a:off x="6623050" y="549275"/>
            <a:ext cx="10744200" cy="1615827"/>
          </a:xfrm>
        </p:spPr>
        <p:txBody>
          <a:bodyPr/>
          <a:lstStyle/>
          <a:p>
            <a:pPr algn="ctr"/>
            <a:r>
              <a:rPr lang="tt-RU" dirty="0">
                <a:solidFill>
                  <a:srgbClr val="002060"/>
                </a:solidFill>
              </a:rPr>
              <a:t>Ахмитзанова </a:t>
            </a:r>
            <a:r>
              <a:rPr lang="tt-RU" dirty="0" smtClean="0">
                <a:solidFill>
                  <a:srgbClr val="002060"/>
                </a:solidFill>
              </a:rPr>
              <a:t>Мәдинә</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403850" y="2149475"/>
            <a:ext cx="14173200" cy="6986528"/>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Ахмитзанова Мәдинә Кадыйр кызы 1957 нче елның 4 нче мартында Алексеевск районы Коры Көрнәле авылында укытучылар гаиләсендә туа.  Урта белемне ул Левашово гомуми урта белем бирү мәктәбендэ ала</a:t>
            </a:r>
            <a:r>
              <a:rPr lang="ru-RU" sz="2800" dirty="0">
                <a:latin typeface="Times New Roman" pitchFamily="18" charset="0"/>
                <a:cs typeface="Times New Roman" pitchFamily="18" charset="0"/>
              </a:rPr>
              <a:t>. </a:t>
            </a:r>
          </a:p>
          <a:p>
            <a:pPr algn="just"/>
            <a:r>
              <a:rPr lang="tt-RU" sz="2800" dirty="0">
                <a:latin typeface="Times New Roman" pitchFamily="18" charset="0"/>
                <a:cs typeface="Times New Roman" pitchFamily="18" charset="0"/>
              </a:rPr>
              <a:t>1974 нче елда унҗиде яшьлек Мәдинә Кадыйр кызы укуын һәм укытучылар династиясен дәвам итеп, Казанга килә.  </a:t>
            </a:r>
            <a:r>
              <a:rPr lang="ru-RU" sz="2800" dirty="0" err="1">
                <a:latin typeface="Times New Roman" pitchFamily="18" charset="0"/>
                <a:cs typeface="Times New Roman" pitchFamily="18" charset="0"/>
              </a:rPr>
              <a:t>Ул</a:t>
            </a:r>
            <a:r>
              <a:rPr lang="ru-RU" sz="2800" dirty="0">
                <a:latin typeface="Times New Roman" pitchFamily="18" charset="0"/>
                <a:cs typeface="Times New Roman" pitchFamily="18" charset="0"/>
              </a:rPr>
              <a:t> Казан </a:t>
            </a:r>
            <a:r>
              <a:rPr lang="ru-RU" sz="2800" dirty="0" err="1">
                <a:latin typeface="Times New Roman" pitchFamily="18" charset="0"/>
                <a:cs typeface="Times New Roman" pitchFamily="18" charset="0"/>
              </a:rPr>
              <a:t>дәүләт</a:t>
            </a:r>
            <a:r>
              <a:rPr lang="ru-RU" sz="2800" dirty="0">
                <a:latin typeface="Times New Roman" pitchFamily="18" charset="0"/>
                <a:cs typeface="Times New Roman" pitchFamily="18" charset="0"/>
              </a:rPr>
              <a:t> педагогика институтының тарих-филология факультетына  рус теле </a:t>
            </a:r>
            <a:r>
              <a:rPr lang="ru-RU" sz="2800" dirty="0" err="1">
                <a:latin typeface="Times New Roman" pitchFamily="18" charset="0"/>
                <a:cs typeface="Times New Roman" pitchFamily="18" charset="0"/>
              </a:rPr>
              <a:t>бүлегенә</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укырга</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керә</a:t>
            </a:r>
            <a:r>
              <a:rPr lang="ru-RU" sz="2800" dirty="0">
                <a:latin typeface="Times New Roman" pitchFamily="18" charset="0"/>
                <a:cs typeface="Times New Roman" pitchFamily="18" charset="0"/>
              </a:rPr>
              <a:t>.</a:t>
            </a:r>
          </a:p>
          <a:p>
            <a:pPr algn="just"/>
            <a:r>
              <a:rPr lang="tt-RU" sz="2800" dirty="0">
                <a:latin typeface="Times New Roman" pitchFamily="18" charset="0"/>
                <a:cs typeface="Times New Roman" pitchFamily="18" charset="0"/>
              </a:rPr>
              <a:t>1978 нче елда, институтны тәмамлап, </a:t>
            </a:r>
            <a:r>
              <a:rPr lang="ru-RU" sz="2800" dirty="0" err="1">
                <a:latin typeface="Times New Roman" pitchFamily="18" charset="0"/>
                <a:cs typeface="Times New Roman" pitchFamily="18" charset="0"/>
              </a:rPr>
              <a:t>Биектау</a:t>
            </a:r>
            <a:r>
              <a:rPr lang="ru-RU" sz="2800" dirty="0">
                <a:latin typeface="Times New Roman" pitchFamily="18" charset="0"/>
                <a:cs typeface="Times New Roman" pitchFamily="18" charset="0"/>
              </a:rPr>
              <a:t> районы</a:t>
            </a:r>
            <a:r>
              <a:rPr lang="tt-RU" sz="2800" dirty="0">
                <a:latin typeface="Times New Roman" pitchFamily="18" charset="0"/>
                <a:cs typeface="Times New Roman" pitchFamily="18" charset="0"/>
              </a:rPr>
              <a:t>ны</a:t>
            </a:r>
            <a:r>
              <a:rPr lang="ru-RU" sz="2800" dirty="0">
                <a:latin typeface="Times New Roman" pitchFamily="18" charset="0"/>
                <a:cs typeface="Times New Roman" pitchFamily="18" charset="0"/>
              </a:rPr>
              <a:t>ң </a:t>
            </a:r>
            <a:r>
              <a:rPr lang="ru-RU" sz="2800" dirty="0" err="1">
                <a:latin typeface="Times New Roman" pitchFamily="18" charset="0"/>
                <a:cs typeface="Times New Roman" pitchFamily="18" charset="0"/>
              </a:rPr>
              <a:t>Мүлмә</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урта</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белем</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бирү</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мәктәбе</a:t>
            </a:r>
            <a:r>
              <a:rPr lang="tt-RU" sz="2800" dirty="0">
                <a:latin typeface="Times New Roman" pitchFamily="18" charset="0"/>
                <a:cs typeface="Times New Roman" pitchFamily="18" charset="0"/>
              </a:rPr>
              <a:t>нә эшкә урнаша. 1982 нче елда Мәдинә Кадыйр кызы Урта Тигәнәле урта белем бирү мәктәбенә рус теле һәм әдәбияты укытучысы булып эшкә кайта. 1993-1997 нче елларда ул  Чишмә урта гомуми белем бирү мәктәбендә татар теле һәм әдәбияты укытучысы булып эшли. 1997 нче елдан яңадан Урта Тигәнәле урта белем бирү мәктәбендә   укытучылык һөнәрен дәвам итә. Белемле укучылар белән беррәттән, зыялы, тәрбияле шәхесләр чыгара. Балалар белән үткәрелгән ярышларда алдынгы урыннарны ала. Алар белән төрле чаралар үткәрә. </a:t>
            </a:r>
            <a:r>
              <a:rPr lang="ru-RU" sz="2800" dirty="0">
                <a:latin typeface="Times New Roman" pitchFamily="18" charset="0"/>
                <a:cs typeface="Times New Roman" pitchFamily="18" charset="0"/>
              </a:rPr>
              <a:t>Педагогик стажы – 35 ел.</a:t>
            </a:r>
          </a:p>
          <a:p>
            <a:pPr algn="just"/>
            <a:r>
              <a:rPr lang="tt-RU" sz="2800" dirty="0" smtClean="0">
                <a:latin typeface="Times New Roman" pitchFamily="18" charset="0"/>
                <a:cs typeface="Times New Roman" pitchFamily="18" charset="0"/>
              </a:rPr>
              <a:t>Шул </a:t>
            </a:r>
            <a:r>
              <a:rPr lang="tt-RU" sz="2800" dirty="0">
                <a:latin typeface="Times New Roman" pitchFamily="18" charset="0"/>
                <a:cs typeface="Times New Roman" pitchFamily="18" charset="0"/>
              </a:rPr>
              <a:t>еллар эчендэ ул зур уңышларга ирешкәне өчен Алексеевск РОНО грамоталары белән бүләкләнә. 2013 нче елдан лаеклы ялда, авылның хөрмәтле кешесе булып яши</a:t>
            </a:r>
            <a:r>
              <a:rPr lang="tt-RU" sz="2800" dirty="0" smtClean="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pic>
        <p:nvPicPr>
          <p:cNvPr id="11" name="Рисунок 10" descr="C:\Users\1\Downloads\Мэдинэ апа.jpg"/>
          <p:cNvPicPr/>
          <p:nvPr/>
        </p:nvPicPr>
        <p:blipFill>
          <a:blip r:embed="rId5"/>
          <a:srcRect t="1780"/>
          <a:stretch>
            <a:fillRect/>
          </a:stretch>
        </p:blipFill>
        <p:spPr bwMode="auto">
          <a:xfrm>
            <a:off x="679450" y="2759075"/>
            <a:ext cx="4397369" cy="6324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09935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Фатыхова Резидә</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861050" y="2301875"/>
            <a:ext cx="13639800" cy="8279190"/>
          </a:xfrm>
          <a:prstGeom prst="rect">
            <a:avLst/>
          </a:prstGeom>
        </p:spPr>
        <p:txBody>
          <a:bodyPr wrap="square">
            <a:spAutoFit/>
          </a:bodyPr>
          <a:lstStyle/>
          <a:p>
            <a:pPr algn="just"/>
            <a:r>
              <a:rPr lang="tt-RU" sz="2800" dirty="0" smtClean="0">
                <a:latin typeface="Times New Roman" pitchFamily="18" charset="0"/>
                <a:cs typeface="Times New Roman" pitchFamily="18" charset="0"/>
              </a:rPr>
              <a:t>            Фатыхова </a:t>
            </a:r>
            <a:r>
              <a:rPr lang="tt-RU" sz="2800" dirty="0">
                <a:latin typeface="Times New Roman" pitchFamily="18" charset="0"/>
                <a:cs typeface="Times New Roman" pitchFamily="18" charset="0"/>
              </a:rPr>
              <a:t>Резидә Салахетдин кызы  1962 елның 10 нчы июнендә Алексеевск районы Коры Көрнәле авылында туган. 1977 елда Коры Көрнәле сигезьеллык мәктәбен тәмамлап, Арча педагогия училищесына укырга керә. Аны 1981 елда тәмамлап, хезмәт юлын элекке Чистай районы Колмакчы сигезьеллык мәктәбендә рус теле һәм әдәбияты укытучысы буларак башлый.  Шул ук елда Казан Дәүләт педагогия институтының филология факультетында рус теле һәм әдәбияты бүлегендә читтән торып укырга керә.  Аны 1986 нчы елда  тәмамлый.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1982-2013 нче елларда Коры Көрнәле  урта мәктәбендә рус теле һәм әдәбияты укыта,  татар  теле һәм әдәбияты дәресләре дә алып бара. Туган авылы тарихы буенча озак еллар туплаган материалларын  барлап, мәктәптә  “Туган якны өйрәнү музее” оештыра. 2003 нче елда район администра</a:t>
            </a:r>
            <a:r>
              <a:rPr lang="ru-RU" sz="2800" dirty="0">
                <a:latin typeface="Times New Roman" pitchFamily="18" charset="0"/>
                <a:cs typeface="Times New Roman" pitchFamily="18" charset="0"/>
              </a:rPr>
              <a:t>ц</a:t>
            </a:r>
            <a:r>
              <a:rPr lang="tt-RU" sz="2800" dirty="0">
                <a:latin typeface="Times New Roman" pitchFamily="18" charset="0"/>
                <a:cs typeface="Times New Roman" pitchFamily="18" charset="0"/>
              </a:rPr>
              <a:t>иясе оештыра торган “Ел хатын-кызы”  конкурсында “Күңеле гел халык белән” номинациясе җиңүчесе була. Күп санлы грамоталар, рәхмәт хатлары, 2005 нче елда “Мәгариф өлкәсендәге казанышлары өчен” медале, 2011 нче елда Россия Федерациясе Фән һәм Мәгариф министрлыгы грамотасы белән бүләкләнә. Хезмәт ветераны дигән мактаулы исемгә лаек була.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Шушы елларда милли мәктәпләрдә рус теле укытучыларының  район  методик берләшмәсен уңышлы җитәкли. 2013 нче елдан алып  2019 нчы елга кадәр, лаеклы ялга киткәнче, Урта Тигәнәле урта мәктәбендә рус теле һәм әдәбияты дәресләре алып бара. </a:t>
            </a:r>
            <a:endParaRPr lang="ru-RU" sz="2800" dirty="0">
              <a:latin typeface="Times New Roman" pitchFamily="18" charset="0"/>
              <a:cs typeface="Times New Roman" pitchFamily="18" charset="0"/>
            </a:endParaRPr>
          </a:p>
          <a:p>
            <a:pPr algn="just"/>
            <a:endParaRPr lang="ru-RU" sz="2800" dirty="0"/>
          </a:p>
        </p:txBody>
      </p:sp>
      <p:pic>
        <p:nvPicPr>
          <p:cNvPr id="8" name="Рисунок 7" descr="C:\Users\1\Desktop\открытки\cmV1_5TiZ1s.jpg"/>
          <p:cNvPicPr/>
          <p:nvPr/>
        </p:nvPicPr>
        <p:blipFill>
          <a:blip r:embed="rId5" cstate="print"/>
          <a:srcRect r="12800" b="15772"/>
          <a:stretch>
            <a:fillRect/>
          </a:stretch>
        </p:blipFill>
        <p:spPr bwMode="auto">
          <a:xfrm>
            <a:off x="908050" y="2987675"/>
            <a:ext cx="4419600" cy="61722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40800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11201400" cy="1615827"/>
          </a:xfrm>
        </p:spPr>
        <p:txBody>
          <a:bodyPr/>
          <a:lstStyle/>
          <a:p>
            <a:pPr algn="ctr"/>
            <a:r>
              <a:rPr lang="tt-RU" dirty="0">
                <a:solidFill>
                  <a:srgbClr val="002060"/>
                </a:solidFill>
              </a:rPr>
              <a:t>Мөхәмәтҗәнова Гөлкәй</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775450" y="3292475"/>
            <a:ext cx="12496800" cy="4832092"/>
          </a:xfrm>
          <a:prstGeom prst="rect">
            <a:avLst/>
          </a:prstGeom>
        </p:spPr>
        <p:txBody>
          <a:bodyPr wrap="square">
            <a:spAutoFit/>
          </a:bodyPr>
          <a:lstStyle/>
          <a:p>
            <a:pPr algn="just"/>
            <a:r>
              <a:rPr lang="tt-RU" sz="2800" dirty="0" smtClean="0">
                <a:latin typeface="Times New Roman" pitchFamily="18" charset="0"/>
                <a:cs typeface="Times New Roman" pitchFamily="18" charset="0"/>
              </a:rPr>
              <a:t>          Мөхәмәтҗәнова </a:t>
            </a:r>
            <a:r>
              <a:rPr lang="tt-RU" sz="2800" dirty="0">
                <a:latin typeface="Times New Roman" pitchFamily="18" charset="0"/>
                <a:cs typeface="Times New Roman" pitchFamily="18" charset="0"/>
              </a:rPr>
              <a:t>Гөлкәй Әдип кызы 1960 нчы елның 23 нче февралендә Лениногорск шәһәрендә туган. 1967 нче елны беренче сентябрендә беренче сыйныфка укырга керә. Шушы мәктәптә ун ел укып, 1977 нче елда аттестат ала. Аны  мәктәпкә лаборант итеп эшкә чакыралар. Ул бер ел эшләгәч, Алабуга педагогика институтының физика- математика факультетына укырга керә. Бер ел укыгач, читтән торып уку бүлегенә күчеп, туган мәктәбенә эшкә кайта. Шушы мәктәптә 40 елдан артык эшләп, лаеклы ялга чыга.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Гөлкәй Әдип кызы бик күп конкурсларда, конференцияләрдә катнаша. “Минем бөтен гомерем, яшьлегем шушы мәктәптә укучы укучыларым белән үтте. Мине укучыларым бик ярата, хөрмәт итә, олылый, мин бик бәхетле!” - ди ул.</a:t>
            </a:r>
            <a:endParaRPr lang="ru-RU" sz="2800" dirty="0">
              <a:latin typeface="Times New Roman" pitchFamily="18" charset="0"/>
              <a:cs typeface="Times New Roman" pitchFamily="18" charset="0"/>
            </a:endParaRPr>
          </a:p>
          <a:p>
            <a:r>
              <a:rPr lang="tt-RU" sz="2800" dirty="0"/>
              <a:t> </a:t>
            </a:r>
            <a:endParaRPr lang="ru-RU" sz="2800" dirty="0"/>
          </a:p>
        </p:txBody>
      </p:sp>
      <p:pic>
        <p:nvPicPr>
          <p:cNvPr id="8" name="Рисунок 7"/>
          <p:cNvPicPr/>
          <p:nvPr/>
        </p:nvPicPr>
        <p:blipFill>
          <a:blip r:embed="rId5" cstate="print">
            <a:extLst>
              <a:ext uri="{28A0092B-C50C-407E-A947-70E740481C1C}">
                <a14:useLocalDpi xmlns:a14="http://schemas.microsoft.com/office/drawing/2010/main" val="0"/>
              </a:ext>
            </a:extLst>
          </a:blip>
          <a:stretch>
            <a:fillRect/>
          </a:stretch>
        </p:blipFill>
        <p:spPr>
          <a:xfrm>
            <a:off x="908050" y="3140075"/>
            <a:ext cx="5029200" cy="6477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09729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Камалова Энҗе</a:t>
            </a:r>
            <a:endParaRPr lang="ru-RU" dirty="0">
              <a:solidFill>
                <a:srgbClr val="002060"/>
              </a:solidFill>
              <a:latin typeface="Times New Roman" pitchFamily="18" charset="0"/>
              <a:cs typeface="Times New Roman" pitchFamily="18" charset="0"/>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775450" y="3292475"/>
            <a:ext cx="12039600" cy="5693866"/>
          </a:xfrm>
          <a:prstGeom prst="rect">
            <a:avLst/>
          </a:prstGeom>
        </p:spPr>
        <p:txBody>
          <a:bodyPr wrap="square">
            <a:spAutoFit/>
          </a:bodyPr>
          <a:lstStyle/>
          <a:p>
            <a:pPr algn="just"/>
            <a:r>
              <a:rPr lang="tt-RU" sz="2800" dirty="0" smtClean="0">
                <a:latin typeface="Times New Roman" pitchFamily="18" charset="0"/>
                <a:cs typeface="Times New Roman" pitchFamily="18" charset="0"/>
              </a:rPr>
              <a:t>          Камалова </a:t>
            </a:r>
            <a:r>
              <a:rPr lang="tt-RU" sz="2800" dirty="0">
                <a:latin typeface="Times New Roman" pitchFamily="18" charset="0"/>
                <a:cs typeface="Times New Roman" pitchFamily="18" charset="0"/>
              </a:rPr>
              <a:t>Энҗе Мидхәт кызы 1955 нче елда Арча районында туа. Казан дәүләт педагогия институтын тәмамлап, юллама белән Урта Тигәнәле урта мәктәбенә рус теле һәм әдәбияты укытучысы итеп җибәрелә.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1976 нчы елда аның укытучылык  белән беррәттән, тәрбия эшләре буенча директор урынбасары эшен дә йөклиләр. Эш стажы-37 ел.</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Ул җәмәгать эшләрендә дә актив катнаша: күп еллар дәвамында профсоюз рәисе, укытучылар  һәм методик берләшмә җитәкчесе, район һәм авыл җирлеге советы депутаты, хатын-кызлар җыены җитәкчесе дә булып тора.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Эшендәге уңышлары Татарстан Республикасы Мәгариф министрлыгы Мактау грамотасы, район мәгариф бүлеге, Алексеевск район Совет һәм район хакимиятенең Мактау грамоталары белән бүләкләнә. </a:t>
            </a:r>
            <a:endParaRPr lang="ru-RU" sz="2800" dirty="0">
              <a:latin typeface="Times New Roman" pitchFamily="18" charset="0"/>
              <a:cs typeface="Times New Roman" pitchFamily="18" charset="0"/>
            </a:endParaRPr>
          </a:p>
          <a:p>
            <a:r>
              <a:rPr lang="tt-RU" sz="2800" dirty="0"/>
              <a:t> </a:t>
            </a:r>
            <a:endParaRPr lang="ru-RU" sz="2800" dirty="0"/>
          </a:p>
          <a:p>
            <a:pPr algn="just"/>
            <a:endParaRPr lang="ru-RU" sz="2800" dirty="0"/>
          </a:p>
        </p:txBody>
      </p:sp>
      <p:pic>
        <p:nvPicPr>
          <p:cNvPr id="8" name="Рисунок 7"/>
          <p:cNvPicPr/>
          <p:nvPr/>
        </p:nvPicPr>
        <p:blipFill rotWithShape="1">
          <a:blip r:embed="rId5" cstate="print">
            <a:extLst>
              <a:ext uri="{28A0092B-C50C-407E-A947-70E740481C1C}">
                <a14:useLocalDpi xmlns:a14="http://schemas.microsoft.com/office/drawing/2010/main" val="0"/>
              </a:ext>
            </a:extLst>
          </a:blip>
          <a:srcRect l="2086" t="933" r="55698" b="58926"/>
          <a:stretch/>
        </p:blipFill>
        <p:spPr bwMode="auto">
          <a:xfrm>
            <a:off x="1136650" y="3292475"/>
            <a:ext cx="4495800" cy="569386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18111963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Тухфиев Мингаяз</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546850" y="2167591"/>
            <a:ext cx="12877800" cy="8710077"/>
          </a:xfrm>
          <a:prstGeom prst="rect">
            <a:avLst/>
          </a:prstGeom>
        </p:spPr>
        <p:txBody>
          <a:bodyPr wrap="square">
            <a:spAutoFit/>
          </a:bodyPr>
          <a:lstStyle/>
          <a:p>
            <a:r>
              <a:rPr lang="tt-RU" sz="2800" dirty="0" smtClean="0">
                <a:latin typeface="Times New Roman" pitchFamily="18" charset="0"/>
                <a:cs typeface="Times New Roman" pitchFamily="18" charset="0"/>
              </a:rPr>
              <a:t>         Тухфиев </a:t>
            </a:r>
            <a:r>
              <a:rPr lang="tt-RU" sz="2800" dirty="0">
                <a:latin typeface="Times New Roman" pitchFamily="18" charset="0"/>
                <a:cs typeface="Times New Roman" pitchFamily="18" charset="0"/>
              </a:rPr>
              <a:t>Мингаяз Хамит улы 1958 нче елның 21 нче сентябрендә Алексеевск районы Урта Тигәнәле авылында дөньяга килә. 1965 нче елда Урта Тигәнәле урта мәктәбенә укырга керә. Мәктәптә “4” ле “5” ле билгеләренә генә укый, җәмәгать  эшлэрендә актив катнаша.</a:t>
            </a:r>
            <a:endParaRPr lang="ru-RU" sz="2800" dirty="0">
              <a:latin typeface="Times New Roman" pitchFamily="18" charset="0"/>
              <a:cs typeface="Times New Roman" pitchFamily="18" charset="0"/>
            </a:endParaRPr>
          </a:p>
          <a:p>
            <a:r>
              <a:rPr lang="tt-RU" sz="2800" dirty="0">
                <a:latin typeface="Times New Roman" pitchFamily="18" charset="0"/>
                <a:cs typeface="Times New Roman" pitchFamily="18" charset="0"/>
              </a:rPr>
              <a:t>1975 нче елда мәктәпне тәмамлый. Ике ел  туган колхозында эшләгәч, Казанга китә, “Казгордорстрой” оешмасында эшли. </a:t>
            </a:r>
            <a:endParaRPr lang="ru-RU" sz="2800" dirty="0">
              <a:latin typeface="Times New Roman" pitchFamily="18" charset="0"/>
              <a:cs typeface="Times New Roman" pitchFamily="18" charset="0"/>
            </a:endParaRPr>
          </a:p>
          <a:p>
            <a:r>
              <a:rPr lang="tt-RU" sz="2800" dirty="0">
                <a:latin typeface="Times New Roman" pitchFamily="18" charset="0"/>
                <a:cs typeface="Times New Roman" pitchFamily="18" charset="0"/>
              </a:rPr>
              <a:t>1981 нче елда Мингаяз Хәмит улы Ватан алдындагы бурычын үтәргә китә. Солдат хезмәтен Монголиядә үтә. 1983 елның көзендә армия сафларыннан кайтып, үзебезнең “Алга” колхозына слесарь-наладчик булып эшкә керә. Бер ел эшләп, үзен бар яктан яхшы күрсәткән эшчене тракторчылар бригадиры вазыйфасына билгелиләр. </a:t>
            </a:r>
            <a:endParaRPr lang="ru-RU" sz="2800" dirty="0">
              <a:latin typeface="Times New Roman" pitchFamily="18" charset="0"/>
              <a:cs typeface="Times New Roman" pitchFamily="18" charset="0"/>
            </a:endParaRPr>
          </a:p>
          <a:p>
            <a:r>
              <a:rPr lang="tt-RU" sz="2800" dirty="0">
                <a:latin typeface="Times New Roman" pitchFamily="18" charset="0"/>
                <a:cs typeface="Times New Roman" pitchFamily="18" charset="0"/>
              </a:rPr>
              <a:t>1985 нче  елда ул  читтән торып Чистай совхоз-техникумына укырга керә һәм 1988 нче елда бу уку йортын  тәмамлап, колхозда баш  инженер булып эшли башлый. </a:t>
            </a:r>
            <a:endParaRPr lang="ru-RU" sz="2800" dirty="0">
              <a:latin typeface="Times New Roman" pitchFamily="18" charset="0"/>
              <a:cs typeface="Times New Roman" pitchFamily="18" charset="0"/>
            </a:endParaRPr>
          </a:p>
          <a:p>
            <a:r>
              <a:rPr lang="tt-RU" sz="2800" dirty="0">
                <a:latin typeface="Times New Roman" pitchFamily="18" charset="0"/>
                <a:cs typeface="Times New Roman" pitchFamily="18" charset="0"/>
              </a:rPr>
              <a:t>1993 нче елның  гыйнварында Урта Тигәнәле урта мәктәбенә эшкә күчә. Педагогик белем алу максаты белән, 1996 нчы елда Казанның индустриаль-педагогик техникумына укырга керә  һәм 1999 нче елда бу уку йортын кызыл дипломга тәмамлый. Шул елдан алып лаеклы ялга  чыкканчы  мәктәбебездә хезмәт, сызым, рәсем, соңыннан технология фәннәрен укыта.</a:t>
            </a:r>
            <a:endParaRPr lang="ru-RU" sz="2800" dirty="0">
              <a:latin typeface="Times New Roman" pitchFamily="18" charset="0"/>
              <a:cs typeface="Times New Roman" pitchFamily="18" charset="0"/>
            </a:endParaRPr>
          </a:p>
          <a:p>
            <a:r>
              <a:rPr lang="tt-RU" sz="2800" dirty="0"/>
              <a:t> </a:t>
            </a:r>
            <a:endParaRPr lang="ru-RU" sz="2800" dirty="0"/>
          </a:p>
          <a:p>
            <a:pPr algn="just"/>
            <a:endParaRPr lang="ru-RU" sz="2800" dirty="0"/>
          </a:p>
        </p:txBody>
      </p:sp>
      <p:pic>
        <p:nvPicPr>
          <p:cNvPr id="8" name="Рисунок 7" descr="C:\Users\7D35~1\AppData\Local\Temp\Rar$DIa13544.41905\P1100275.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9050" y="3140075"/>
            <a:ext cx="4572000" cy="6324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08021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Курмаева Рәшидә</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242050" y="2301875"/>
            <a:ext cx="12877800" cy="7417415"/>
          </a:xfrm>
          <a:prstGeom prst="rect">
            <a:avLst/>
          </a:prstGeom>
        </p:spPr>
        <p:txBody>
          <a:bodyPr wrap="square">
            <a:spAutoFit/>
          </a:bodyPr>
          <a:lstStyle/>
          <a:p>
            <a:pPr algn="just"/>
            <a:r>
              <a:rPr lang="tt-RU" sz="2800" dirty="0" smtClean="0">
                <a:latin typeface="Times New Roman" pitchFamily="18" charset="0"/>
                <a:cs typeface="Times New Roman" pitchFamily="18" charset="0"/>
              </a:rPr>
              <a:t>               Курмаева </a:t>
            </a:r>
            <a:r>
              <a:rPr lang="tt-RU" sz="2800" dirty="0">
                <a:latin typeface="Times New Roman" pitchFamily="18" charset="0"/>
                <a:cs typeface="Times New Roman" pitchFamily="18" charset="0"/>
              </a:rPr>
              <a:t>Рәшидә Нәби кызы 1954 нче елның 19 нчы декабрендэ Татарстан Республикасы Алексеевск районы Урта Тигәнәле авылында колхозчы гаиләсендә дөньяга килә. Урта Тигәнәле урта мәктәбен 1972 нче елда тәмамлап, Лаеш авыл хуҗалыгы техникумында укый. Укуын тәмамлап “Алга” колхозына эшкә кайткан яшь белгечне, мәктәп директоры Салахиев Хамит Миндубай улы, Урта Тигәнәле урта мәктәбенә пионервожатый итеп эшкә чакырып ала. Алны-ялны белмичә эшләп, яшь кыз пионерларның яраткан әйдаманына әйләнә. Ул эшләгән - чор пионер, комсомол оешмаларының гөрләп эшләгән вакыты. Тантаналы матур сборлар, кичәләр, ярышлар, походлар, лагерьләрдә ял итүләр, илебезнең төрле төбәкләренә экскурсияләргә йөрүләр, ял көннәрендә көл, макулатура, металл ватыклары җыюлар, фермаларда концертлар белән чыгыш ясаулар, тимурчы отряды эшләре һәм башка бик күп төрле күңелле һәм файдалы чаралар, санап та бетерерлек тугел. Бу эшләрнең барысын да Рәшидә Нәби кызы җитәкли.</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Бу хезмәтләре өчен, 1975 нче елда, Рәшидә Нәби кызы Алексеевск районы мәгариф бүлегенең мактау грамотасы белән бүләкләнә.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Бик күп еллар яшь буынга ныклы тәрбия бирүдә тырышып эшләгәннән соң, Рәшидә Нәби кызы 2011 нче елда лаеклы ялга китә.</a:t>
            </a:r>
            <a:endParaRPr lang="ru-RU" sz="2800" dirty="0">
              <a:latin typeface="Times New Roman" pitchFamily="18" charset="0"/>
              <a:cs typeface="Times New Roman" pitchFamily="18" charset="0"/>
            </a:endParaRPr>
          </a:p>
        </p:txBody>
      </p:sp>
      <p:pic>
        <p:nvPicPr>
          <p:cNvPr id="8" name="Рисунок 7" descr="C:\Users\7D35~1\AppData\Local\Temp\Rar$DIa12080.24844\SDC11656.JPG"/>
          <p:cNvPicPr/>
          <p:nvPr/>
        </p:nvPicPr>
        <p:blipFill rotWithShape="1">
          <a:blip r:embed="rId5" cstate="print">
            <a:extLst>
              <a:ext uri="{28A0092B-C50C-407E-A947-70E740481C1C}">
                <a14:useLocalDpi xmlns:a14="http://schemas.microsoft.com/office/drawing/2010/main" val="0"/>
              </a:ext>
            </a:extLst>
          </a:blip>
          <a:srcRect l="24391" t="2734" r="25684" b="6384"/>
          <a:stretch/>
        </p:blipFill>
        <p:spPr bwMode="auto">
          <a:xfrm>
            <a:off x="984250" y="2842467"/>
            <a:ext cx="4495800" cy="6393608"/>
          </a:xfrm>
          <a:prstGeom prst="snip2DiagRect">
            <a:avLst/>
          </a:prstGeom>
          <a:solidFill>
            <a:srgbClr val="FFFFFF">
              <a:shade val="85000"/>
            </a:srgbClr>
          </a:solidFill>
          <a:ln w="88900" cap="sq" cmpd="sng" algn="ctr">
            <a:solidFill>
              <a:srgbClr val="FFFFFF"/>
            </a:solidFill>
            <a:prstDash val="solid"/>
            <a:miter lim="800000"/>
            <a:headEnd type="none" w="med" len="med"/>
            <a:tailEnd type="none" w="med" len="me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8452077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b="1" dirty="0">
                <a:solidFill>
                  <a:srgbClr val="002060"/>
                </a:solidFill>
              </a:rPr>
              <a:t>Валеев Гали</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775450" y="3292475"/>
            <a:ext cx="12039600" cy="6124754"/>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Валеев Гали Минабетдин  улы  1958 нче елның  15 нче ноябрендә Чистай районының Чирүле Шунталы авылында туа. Шушы авылның сигезъеллык мәктәбен 1974 нче елда тәмамлый. 1974 нче елда Әлмәт шәһәрендәге физик тәрбия бирү техникумына укырга керә. 1977 нче елда техникумны тәмамлагач, Урта Тигәнәле урта мәктәбенә физик тәрбия укытучысы итеп эшкә җибәрелә. 1978 нче елның 19 нчы маенда хәрби хезмәткә алына һәм 1980 нче елның  18 нче июленә кадәр Мәскәү шәһәрендә үзенең хәрби бурычын үти. Хәрби хезмәттән кайткач, хезмәт юлын шул ук мәктәптә физик тәрбия, җыр укытучысы булып  дәвам итә. Гали Минабетдин улының дәрәҗәсе авыл халкы арасында да зур була, бер генә бәйрәм дә, мәҗлес тә аннан башка узмый.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Гали Минабетдин улы күп кенә грамоталарга, мактаулы исемнәргә лаек була.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Ул 2018 нче елда лаеклы ялга китә.</a:t>
            </a:r>
            <a:endParaRPr lang="ru-RU" sz="2800" dirty="0">
              <a:latin typeface="Times New Roman" pitchFamily="18" charset="0"/>
              <a:cs typeface="Times New Roman" pitchFamily="18" charset="0"/>
            </a:endParaRPr>
          </a:p>
          <a:p>
            <a:pPr algn="just"/>
            <a:endParaRPr lang="ru-RU" sz="2800" dirty="0"/>
          </a:p>
        </p:txBody>
      </p:sp>
      <p:pic>
        <p:nvPicPr>
          <p:cNvPr id="8" name="Рисунок 7" descr="C:\Users\Сиреня\Downloads\Валеев.Г.М. -учитель физкультуры и ОБЖ.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9050" y="3140075"/>
            <a:ext cx="4572000" cy="6705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10338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sp>
        <p:nvSpPr>
          <p:cNvPr id="5" name="Заголовок 4"/>
          <p:cNvSpPr>
            <a:spLocks noGrp="1"/>
          </p:cNvSpPr>
          <p:nvPr>
            <p:ph type="title"/>
          </p:nvPr>
        </p:nvSpPr>
        <p:spPr/>
        <p:txBody>
          <a:bodyPr/>
          <a:lstStyle/>
          <a:p>
            <a:pPr algn="ctr"/>
            <a:r>
              <a:rPr lang="ru-RU" dirty="0" err="1">
                <a:solidFill>
                  <a:srgbClr val="002060"/>
                </a:solidFill>
              </a:rPr>
              <a:t>Гафиятова</a:t>
            </a:r>
            <a:r>
              <a:rPr lang="ru-RU" dirty="0">
                <a:solidFill>
                  <a:srgbClr val="002060"/>
                </a:solidFill>
              </a:rPr>
              <a:t> </a:t>
            </a:r>
            <a:r>
              <a:rPr lang="ru-RU" dirty="0" err="1">
                <a:solidFill>
                  <a:srgbClr val="002060"/>
                </a:solidFill>
              </a:rPr>
              <a:t>Разия</a:t>
            </a:r>
            <a:endParaRPr lang="ru-RU" dirty="0">
              <a:solidFill>
                <a:srgbClr val="002060"/>
              </a:solidFill>
            </a:endParaRPr>
          </a:p>
        </p:txBody>
      </p:sp>
      <p:sp>
        <p:nvSpPr>
          <p:cNvPr id="6" name="Объект 5"/>
          <p:cNvSpPr>
            <a:spLocks noGrp="1"/>
          </p:cNvSpPr>
          <p:nvPr>
            <p:ph sz="half" idx="2"/>
          </p:nvPr>
        </p:nvSpPr>
        <p:spPr>
          <a:xfrm>
            <a:off x="5937250" y="2682875"/>
            <a:ext cx="13792200" cy="6924973"/>
          </a:xfrm>
        </p:spPr>
        <p:txBody>
          <a:bodyPr/>
          <a:lstStyle/>
          <a:p>
            <a:pPr algn="just"/>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Гафиятова</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(Халилова) </a:t>
            </a:r>
            <a:r>
              <a:rPr lang="ru-RU" sz="2400" dirty="0" err="1">
                <a:latin typeface="Times New Roman" pitchFamily="18" charset="0"/>
                <a:cs typeface="Times New Roman" pitchFamily="18" charset="0"/>
              </a:rPr>
              <a:t>Разия</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Хаҗиәхмәт</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кызы</a:t>
            </a:r>
            <a:r>
              <a:rPr lang="ru-RU" sz="2400" dirty="0">
                <a:latin typeface="Times New Roman" pitchFamily="18" charset="0"/>
                <a:cs typeface="Times New Roman" pitchFamily="18" charset="0"/>
              </a:rPr>
              <a:t> 1926 </a:t>
            </a:r>
            <a:r>
              <a:rPr lang="ru-RU" sz="2400" dirty="0" err="1">
                <a:latin typeface="Times New Roman" pitchFamily="18" charset="0"/>
                <a:cs typeface="Times New Roman" pitchFamily="18" charset="0"/>
              </a:rPr>
              <a:t>нчы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елның</a:t>
            </a:r>
            <a:r>
              <a:rPr lang="ru-RU" sz="2400" dirty="0">
                <a:latin typeface="Times New Roman" pitchFamily="18" charset="0"/>
                <a:cs typeface="Times New Roman" pitchFamily="18" charset="0"/>
              </a:rPr>
              <a:t> 28 </a:t>
            </a:r>
            <a:r>
              <a:rPr lang="ru-RU" sz="2400" dirty="0" err="1">
                <a:latin typeface="Times New Roman" pitchFamily="18" charset="0"/>
                <a:cs typeface="Times New Roman" pitchFamily="18" charset="0"/>
              </a:rPr>
              <a:t>нче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апрелендә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Урта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Тигәнәле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авылында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гади</a:t>
            </a:r>
            <a:r>
              <a:rPr lang="ru-RU" sz="2400" dirty="0">
                <a:latin typeface="Times New Roman" pitchFamily="18" charset="0"/>
                <a:cs typeface="Times New Roman" pitchFamily="18" charset="0"/>
              </a:rPr>
              <a:t> крестьян </a:t>
            </a:r>
            <a:r>
              <a:rPr lang="ru-RU" sz="2400" dirty="0" err="1">
                <a:latin typeface="Times New Roman" pitchFamily="18" charset="0"/>
                <a:cs typeface="Times New Roman" pitchFamily="18" charset="0"/>
              </a:rPr>
              <a:t>гаиләсендә</a:t>
            </a:r>
            <a:r>
              <a:rPr lang="ru-RU" sz="2400" dirty="0">
                <a:latin typeface="Times New Roman" pitchFamily="18" charset="0"/>
                <a:cs typeface="Times New Roman" pitchFamily="18" charset="0"/>
              </a:rPr>
              <a:t> 4 </a:t>
            </a:r>
            <a:r>
              <a:rPr lang="ru-RU" sz="2400" dirty="0" err="1">
                <a:latin typeface="Times New Roman" pitchFamily="18" charset="0"/>
                <a:cs typeface="Times New Roman" pitchFamily="18" charset="0"/>
              </a:rPr>
              <a:t>нче</a:t>
            </a:r>
            <a:r>
              <a:rPr lang="ru-RU" sz="2400" dirty="0">
                <a:latin typeface="Times New Roman" pitchFamily="18" charset="0"/>
                <a:cs typeface="Times New Roman" pitchFamily="18" charset="0"/>
              </a:rPr>
              <a:t> бала </a:t>
            </a:r>
            <a:r>
              <a:rPr lang="ru-RU" sz="2400" dirty="0" err="1">
                <a:latin typeface="Times New Roman" pitchFamily="18" charset="0"/>
                <a:cs typeface="Times New Roman" pitchFamily="18" charset="0"/>
              </a:rPr>
              <a:t>булып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туа</a:t>
            </a:r>
            <a:r>
              <a:rPr lang="ru-RU" sz="2400" dirty="0">
                <a:latin typeface="Times New Roman" pitchFamily="18" charset="0"/>
                <a:cs typeface="Times New Roman" pitchFamily="18" charset="0"/>
              </a:rPr>
              <a:t>. 1929 </a:t>
            </a:r>
            <a:r>
              <a:rPr lang="ru-RU" sz="2400" dirty="0" err="1">
                <a:latin typeface="Times New Roman" pitchFamily="18" charset="0"/>
                <a:cs typeface="Times New Roman" pitchFamily="18" charset="0"/>
              </a:rPr>
              <a:t>нчы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кырыклып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гаилә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Урта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Тигәнәледән</a:t>
            </a:r>
            <a:r>
              <a:rPr lang="ru-RU" sz="2400" dirty="0">
                <a:latin typeface="Times New Roman" pitchFamily="18" charset="0"/>
                <a:cs typeface="Times New Roman" pitchFamily="18" charset="0"/>
              </a:rPr>
              <a:t> 9 км </a:t>
            </a:r>
            <a:r>
              <a:rPr lang="ru-RU" sz="2400" dirty="0" err="1">
                <a:latin typeface="Times New Roman" pitchFamily="18" charset="0"/>
                <a:cs typeface="Times New Roman" pitchFamily="18" charset="0"/>
              </a:rPr>
              <a:t>ераклыктагы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хәзер</a:t>
            </a:r>
            <a:r>
              <a:rPr lang="ru-RU" sz="2400" dirty="0">
                <a:latin typeface="Times New Roman" pitchFamily="18" charset="0"/>
                <a:cs typeface="Times New Roman" pitchFamily="18" charset="0"/>
              </a:rPr>
              <a:t> Поселок </a:t>
            </a:r>
            <a:r>
              <a:rPr lang="ru-RU" sz="2400" dirty="0" err="1">
                <a:latin typeface="Times New Roman" pitchFamily="18" charset="0"/>
                <a:cs typeface="Times New Roman" pitchFamily="18" charset="0"/>
              </a:rPr>
              <a:t>дип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аталган</a:t>
            </a:r>
            <a:r>
              <a:rPr lang="ru-RU" sz="2400" dirty="0">
                <a:latin typeface="Times New Roman" pitchFamily="18" charset="0"/>
                <a:cs typeface="Times New Roman" pitchFamily="18" charset="0"/>
              </a:rPr>
              <a:t>, Коры </a:t>
            </a:r>
            <a:r>
              <a:rPr lang="ru-RU" sz="2400" dirty="0" err="1">
                <a:latin typeface="Times New Roman" pitchFamily="18" charset="0"/>
                <a:cs typeface="Times New Roman" pitchFamily="18" charset="0"/>
              </a:rPr>
              <a:t>Көрнәледән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ерак</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булмаган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җиргә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урнашканнар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Руслар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авылны</a:t>
            </a:r>
            <a:r>
              <a:rPr lang="ru-RU" sz="2400" dirty="0">
                <a:latin typeface="Times New Roman" pitchFamily="18" charset="0"/>
                <a:cs typeface="Times New Roman" pitchFamily="18" charset="0"/>
              </a:rPr>
              <a:t> Красный Октябрь </a:t>
            </a:r>
            <a:r>
              <a:rPr lang="ru-RU" sz="2400" dirty="0" err="1">
                <a:latin typeface="Times New Roman" pitchFamily="18" charset="0"/>
                <a:cs typeface="Times New Roman" pitchFamily="18" charset="0"/>
              </a:rPr>
              <a:t>дип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йөртәләр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мәктәп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булмаган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шуңа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күрә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Разия</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апа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абыйлары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апасы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һәм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сеңлесе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белән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Урта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Тигәнәлегә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йөреп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укыганнар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яшәгән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туганнарында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торганнар</a:t>
            </a:r>
            <a:r>
              <a:rPr lang="ru-RU" sz="2400" dirty="0">
                <a:latin typeface="Times New Roman" pitchFamily="18" charset="0"/>
                <a:cs typeface="Times New Roman" pitchFamily="18" charset="0"/>
              </a:rPr>
              <a:t>, ял </a:t>
            </a:r>
            <a:r>
              <a:rPr lang="ru-RU" sz="2400" dirty="0" err="1">
                <a:latin typeface="Times New Roman" pitchFamily="18" charset="0"/>
                <a:cs typeface="Times New Roman" pitchFamily="18" charset="0"/>
              </a:rPr>
              <a:t>көннәрендә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генә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үз</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авыллларына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кайтып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йөргәннәр</a:t>
            </a:r>
            <a:r>
              <a:rPr lang="ru-RU" sz="2400" dirty="0">
                <a:latin typeface="Times New Roman" pitchFamily="18" charset="0"/>
                <a:cs typeface="Times New Roman" pitchFamily="18" charset="0"/>
              </a:rPr>
              <a:t>.</a:t>
            </a:r>
          </a:p>
          <a:p>
            <a:pPr algn="just"/>
            <a:r>
              <a:rPr lang="ru-RU" sz="2400" dirty="0">
                <a:latin typeface="Times New Roman" pitchFamily="18" charset="0"/>
                <a:cs typeface="Times New Roman" pitchFamily="18" charset="0"/>
              </a:rPr>
              <a:t>1949 </a:t>
            </a:r>
            <a:r>
              <a:rPr lang="ru-RU" sz="2400" dirty="0" err="1">
                <a:latin typeface="Times New Roman" pitchFamily="18" charset="0"/>
                <a:cs typeface="Times New Roman" pitchFamily="18" charset="0"/>
              </a:rPr>
              <a:t>нчы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Разия</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апа</a:t>
            </a:r>
            <a:r>
              <a:rPr lang="ru-RU" sz="2400" dirty="0">
                <a:latin typeface="Times New Roman" pitchFamily="18" charset="0"/>
                <a:cs typeface="Times New Roman" pitchFamily="18" charset="0"/>
              </a:rPr>
              <a:t> Коры </a:t>
            </a:r>
            <a:r>
              <a:rPr lang="ru-RU" sz="2400" dirty="0" err="1">
                <a:latin typeface="Times New Roman" pitchFamily="18" charset="0"/>
                <a:cs typeface="Times New Roman" pitchFamily="18" charset="0"/>
              </a:rPr>
              <a:t>Көрнәле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мәктәбендә</a:t>
            </a:r>
            <a:r>
              <a:rPr lang="ru-RU" sz="2400" dirty="0">
                <a:latin typeface="Times New Roman" pitchFamily="18" charset="0"/>
                <a:cs typeface="Times New Roman" pitchFamily="18" charset="0"/>
              </a:rPr>
              <a:t> пионервожатый </a:t>
            </a:r>
            <a:r>
              <a:rPr lang="ru-RU" sz="2400" dirty="0" err="1">
                <a:latin typeface="Times New Roman" pitchFamily="18" charset="0"/>
                <a:cs typeface="Times New Roman" pitchFamily="18" charset="0"/>
              </a:rPr>
              <a:t>булып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эшли</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башлый</a:t>
            </a:r>
            <a:r>
              <a:rPr lang="ru-RU" sz="2400" dirty="0">
                <a:latin typeface="Times New Roman" pitchFamily="18" charset="0"/>
                <a:cs typeface="Times New Roman" pitchFamily="18" charset="0"/>
              </a:rPr>
              <a:t>. 1954 </a:t>
            </a:r>
            <a:r>
              <a:rPr lang="ru-RU" sz="2400" dirty="0" err="1">
                <a:latin typeface="Times New Roman" pitchFamily="18" charset="0"/>
                <a:cs typeface="Times New Roman" pitchFamily="18" charset="0"/>
              </a:rPr>
              <a:t>нче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читтән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торып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Чистай</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педучилищесын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бетерә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туган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авылында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Урта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Тигәнәледә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китапханәче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булып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эшли</a:t>
            </a:r>
            <a:r>
              <a:rPr lang="ru-RU" sz="2400" dirty="0">
                <a:latin typeface="Times New Roman" pitchFamily="18" charset="0"/>
                <a:cs typeface="Times New Roman" pitchFamily="18" charset="0"/>
              </a:rPr>
              <a:t>.</a:t>
            </a:r>
          </a:p>
          <a:p>
            <a:pPr algn="just"/>
            <a:r>
              <a:rPr lang="ru-RU" sz="2400" dirty="0">
                <a:latin typeface="Times New Roman" pitchFamily="18" charset="0"/>
                <a:cs typeface="Times New Roman" pitchFamily="18" charset="0"/>
              </a:rPr>
              <a:t>1955 </a:t>
            </a:r>
            <a:r>
              <a:rPr lang="ru-RU" sz="2400" dirty="0" err="1">
                <a:latin typeface="Times New Roman" pitchFamily="18" charset="0"/>
                <a:cs typeface="Times New Roman" pitchFamily="18" charset="0"/>
              </a:rPr>
              <a:t>нче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Кыр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Шонталасы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авылына</a:t>
            </a:r>
            <a:r>
              <a:rPr lang="ru-RU" sz="2400" dirty="0">
                <a:latin typeface="Times New Roman" pitchFamily="18" charset="0"/>
                <a:cs typeface="Times New Roman" pitchFamily="18" charset="0"/>
              </a:rPr>
              <a:t> тарих </a:t>
            </a:r>
            <a:r>
              <a:rPr lang="ru-RU" sz="2400" dirty="0" err="1">
                <a:latin typeface="Times New Roman" pitchFamily="18" charset="0"/>
                <a:cs typeface="Times New Roman" pitchFamily="18" charset="0"/>
              </a:rPr>
              <a:t>һәм</a:t>
            </a:r>
            <a:r>
              <a:rPr lang="ru-RU" sz="2400" dirty="0">
                <a:latin typeface="Times New Roman" pitchFamily="18" charset="0"/>
                <a:cs typeface="Times New Roman" pitchFamily="18" charset="0"/>
              </a:rPr>
              <a:t> география укытучысы </a:t>
            </a:r>
            <a:r>
              <a:rPr lang="ru-RU" sz="2400" dirty="0" err="1">
                <a:latin typeface="Times New Roman" pitchFamily="18" charset="0"/>
                <a:cs typeface="Times New Roman" pitchFamily="18" charset="0"/>
              </a:rPr>
              <a:t>булып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билгеләнә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Шул</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булачак</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ире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Гафиятов</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Касыйм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Кәлимулла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улы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белән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таныша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Гаилә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корып</a:t>
            </a:r>
            <a:r>
              <a:rPr lang="ru-RU" sz="2400" dirty="0">
                <a:latin typeface="Times New Roman" pitchFamily="18" charset="0"/>
                <a:cs typeface="Times New Roman" pitchFamily="18" charset="0"/>
              </a:rPr>
              <a:t>, 1958 </a:t>
            </a:r>
            <a:r>
              <a:rPr lang="ru-RU" sz="2400" dirty="0" err="1">
                <a:latin typeface="Times New Roman" pitchFamily="18" charset="0"/>
                <a:cs typeface="Times New Roman" pitchFamily="18" charset="0"/>
              </a:rPr>
              <a:t>нче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елда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Урта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Тигәнәле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авылына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килеп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урнашалар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Разия</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апа</a:t>
            </a:r>
            <a:r>
              <a:rPr lang="ru-RU" sz="2400" dirty="0">
                <a:latin typeface="Times New Roman" pitchFamily="18" charset="0"/>
                <a:cs typeface="Times New Roman" pitchFamily="18" charset="0"/>
              </a:rPr>
              <a:t> 1986 </a:t>
            </a:r>
            <a:r>
              <a:rPr lang="ru-RU" sz="2400" dirty="0" err="1">
                <a:latin typeface="Times New Roman" pitchFamily="18" charset="0"/>
                <a:cs typeface="Times New Roman" pitchFamily="18" charset="0"/>
              </a:rPr>
              <a:t>нчы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елга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хәтле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лаеклы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ялга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чыкканчы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башлангыч</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сыйныфлар</a:t>
            </a:r>
            <a:r>
              <a:rPr lang="ru-RU" sz="2400" dirty="0">
                <a:latin typeface="Times New Roman" pitchFamily="18" charset="0"/>
                <a:cs typeface="Times New Roman" pitchFamily="18" charset="0"/>
              </a:rPr>
              <a:t> укытучысы </a:t>
            </a:r>
            <a:r>
              <a:rPr lang="ru-RU" sz="2400" dirty="0" err="1">
                <a:latin typeface="Times New Roman" pitchFamily="18" charset="0"/>
                <a:cs typeface="Times New Roman" pitchFamily="18" charset="0"/>
              </a:rPr>
              <a:t>булып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эшли</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Нәтиҗәле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иҗади</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хезмәтләре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өчен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Разия</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Хаҗиәхмәт</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кызы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грамоталар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белән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бүләкләнә</a:t>
            </a:r>
            <a:r>
              <a:rPr lang="ru-RU" sz="2400" dirty="0">
                <a:latin typeface="Times New Roman" pitchFamily="18" charset="0"/>
                <a:cs typeface="Times New Roman" pitchFamily="18" charset="0"/>
              </a:rPr>
              <a:t>:</a:t>
            </a:r>
          </a:p>
          <a:p>
            <a:pPr algn="just"/>
            <a:r>
              <a:rPr lang="ru-RU" sz="2400" dirty="0">
                <a:latin typeface="Times New Roman" pitchFamily="18" charset="0"/>
                <a:cs typeface="Times New Roman" pitchFamily="18" charset="0"/>
              </a:rPr>
              <a:t>- Алексеевск районы </a:t>
            </a:r>
            <a:r>
              <a:rPr lang="ru-RU" sz="2400" dirty="0" err="1">
                <a:latin typeface="Times New Roman" pitchFamily="18" charset="0"/>
                <a:cs typeface="Times New Roman" pitchFamily="18" charset="0"/>
              </a:rPr>
              <a:t>халык</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мәгариф</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бүлеге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һәм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мәгариф</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югары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мәктәп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һәм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фәнни</a:t>
            </a:r>
            <a:r>
              <a:rPr lang="ru-RU" sz="2400" dirty="0">
                <a:latin typeface="Times New Roman" pitchFamily="18" charset="0"/>
                <a:cs typeface="Times New Roman" pitchFamily="18" charset="0"/>
              </a:rPr>
              <a:t> учреждение </a:t>
            </a:r>
            <a:r>
              <a:rPr lang="ru-RU" sz="2400" dirty="0" err="1">
                <a:latin typeface="Times New Roman" pitchFamily="18" charset="0"/>
                <a:cs typeface="Times New Roman" pitchFamily="18" charset="0"/>
              </a:rPr>
              <a:t>эшчеләре</a:t>
            </a:r>
            <a:r>
              <a:rPr lang="ru-RU" sz="2400" dirty="0">
                <a:latin typeface="Times New Roman" pitchFamily="18" charset="0"/>
                <a:cs typeface="Times New Roman" pitchFamily="18" charset="0"/>
              </a:rPr>
              <a:t> профсоюз </a:t>
            </a:r>
            <a:r>
              <a:rPr lang="ru-RU" sz="2400" dirty="0" err="1">
                <a:latin typeface="Times New Roman" pitchFamily="18" charset="0"/>
                <a:cs typeface="Times New Roman" pitchFamily="18" charset="0"/>
              </a:rPr>
              <a:t>Райкомының</a:t>
            </a:r>
            <a:r>
              <a:rPr lang="ru-RU" sz="2400" dirty="0">
                <a:latin typeface="Times New Roman" pitchFamily="18" charset="0"/>
                <a:cs typeface="Times New Roman" pitchFamily="18" charset="0"/>
              </a:rPr>
              <a:t> Почет </a:t>
            </a:r>
            <a:r>
              <a:rPr lang="ru-RU" sz="2400" dirty="0" err="1">
                <a:latin typeface="Times New Roman" pitchFamily="18" charset="0"/>
                <a:cs typeface="Times New Roman" pitchFamily="18" charset="0"/>
              </a:rPr>
              <a:t>грамотасы</a:t>
            </a:r>
            <a:r>
              <a:rPr lang="ru-RU" sz="2400" dirty="0">
                <a:latin typeface="Times New Roman" pitchFamily="18" charset="0"/>
                <a:cs typeface="Times New Roman" pitchFamily="18" charset="0"/>
              </a:rPr>
              <a:t> (1969, 1975); Татарстан АССР </a:t>
            </a:r>
            <a:r>
              <a:rPr lang="ru-RU" sz="2400" dirty="0" err="1">
                <a:latin typeface="Times New Roman" pitchFamily="18" charset="0"/>
                <a:cs typeface="Times New Roman" pitchFamily="18" charset="0"/>
              </a:rPr>
              <a:t>Мәгариф</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министрлыгы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һәм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Мәгариф</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югары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мәктәп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һәм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фәнни</a:t>
            </a:r>
            <a:r>
              <a:rPr lang="ru-RU" sz="2400" dirty="0">
                <a:latin typeface="Times New Roman" pitchFamily="18" charset="0"/>
                <a:cs typeface="Times New Roman" pitchFamily="18" charset="0"/>
              </a:rPr>
              <a:t> учреждение </a:t>
            </a:r>
            <a:r>
              <a:rPr lang="ru-RU" sz="2400" dirty="0" err="1">
                <a:latin typeface="Times New Roman" pitchFamily="18" charset="0"/>
                <a:cs typeface="Times New Roman" pitchFamily="18" charset="0"/>
              </a:rPr>
              <a:t>эшчеләре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профсоюзының</a:t>
            </a:r>
            <a:r>
              <a:rPr lang="ru-RU" sz="2400" dirty="0">
                <a:latin typeface="Times New Roman" pitchFamily="18" charset="0"/>
                <a:cs typeface="Times New Roman" pitchFamily="18" charset="0"/>
              </a:rPr>
              <a:t> Татарстан </a:t>
            </a:r>
            <a:r>
              <a:rPr lang="ru-RU" sz="2400" dirty="0" err="1">
                <a:latin typeface="Times New Roman" pitchFamily="18" charset="0"/>
                <a:cs typeface="Times New Roman" pitchFamily="18" charset="0"/>
              </a:rPr>
              <a:t>Өлкә</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Комитетының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Мактау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грамотасы</a:t>
            </a:r>
            <a:r>
              <a:rPr lang="ru-RU" sz="2400" dirty="0">
                <a:latin typeface="Times New Roman" pitchFamily="18" charset="0"/>
                <a:cs typeface="Times New Roman" pitchFamily="18" charset="0"/>
              </a:rPr>
              <a:t> (1979).</a:t>
            </a:r>
          </a:p>
          <a:p>
            <a:endParaRPr lang="ru-RU" dirty="0"/>
          </a:p>
        </p:txBody>
      </p:sp>
      <p:pic>
        <p:nvPicPr>
          <p:cNvPr id="7" name="object 7"/>
          <p:cNvPicPr/>
          <p:nvPr/>
        </p:nvPicPr>
        <p:blipFill>
          <a:blip r:embed="rId4" cstate="print"/>
          <a:stretch>
            <a:fillRect/>
          </a:stretch>
        </p:blipFill>
        <p:spPr>
          <a:xfrm>
            <a:off x="421087" y="244475"/>
            <a:ext cx="4690946" cy="2492062"/>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3218705"/>
            <a:ext cx="4953000" cy="6445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38125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Сайфуллина Наилә</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623050" y="2948354"/>
            <a:ext cx="12039600" cy="6555641"/>
          </a:xfrm>
          <a:prstGeom prst="rect">
            <a:avLst/>
          </a:prstGeom>
        </p:spPr>
        <p:txBody>
          <a:bodyPr wrap="square">
            <a:spAutoFit/>
          </a:bodyPr>
          <a:lstStyle/>
          <a:p>
            <a:pPr algn="just"/>
            <a:r>
              <a:rPr lang="tt-RU" sz="2800" dirty="0" smtClean="0">
                <a:latin typeface="Times New Roman" pitchFamily="18" charset="0"/>
                <a:cs typeface="Times New Roman" pitchFamily="18" charset="0"/>
              </a:rPr>
              <a:t>            Сайфуллина </a:t>
            </a:r>
            <a:r>
              <a:rPr lang="tt-RU" sz="2800" dirty="0">
                <a:latin typeface="Times New Roman" pitchFamily="18" charset="0"/>
                <a:cs typeface="Times New Roman" pitchFamily="18" charset="0"/>
              </a:rPr>
              <a:t>Наилә Мияссәр кызы 1952 нче елның 11 нче маенда Кемерово өлкәсе,  Прокопьевск шәһәрендә туа. 1954 нче елда Алексеевск районы Урта Тигәнәле авылына күчеп кайталар. 1960 нчы елның 1 нче сентябрендә 1 нче сыйныфка укырга керә һәм аны 1970 нче елда тәмамлый. Шул ук елның 1 нче сентябрендә Кызыл Октябрь авылында урнашкан башлангыч мәктәпкә мөдир итеп куялар.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1972 нче елның февралендә Коры Көрнәле авылының сигезъеллык мәктәбендә математика һәм физика фәннәре укыта башлый,  1973 нче елның августыннан 2009 нчы елның декабренә кадәр Урта Тигәнәле урта мәктәбендә математика, татар теле һәм әдәбияте дәресләрен укыта. 1987-1993 нче елда Казан дәүләт педагогия институтының математика һәм информатика исәпләү технологиясе бүлеген тәмамлый. 1992-1994 нче елларда укыту-тәрбия эшләре буенча директор урынбасары вазыйфасын башкара. Эш дәверендә бик күп грамоталар, рәхмәт хатлары белән бүләкләнә.</a:t>
            </a:r>
            <a:endParaRPr lang="ru-RU" sz="2800" dirty="0">
              <a:latin typeface="Times New Roman" pitchFamily="18" charset="0"/>
              <a:cs typeface="Times New Roman" pitchFamily="18" charset="0"/>
            </a:endParaRPr>
          </a:p>
          <a:p>
            <a:pPr algn="just"/>
            <a:endParaRPr lang="ru-RU" sz="2800" dirty="0"/>
          </a:p>
        </p:txBody>
      </p:sp>
      <p:pic>
        <p:nvPicPr>
          <p:cNvPr id="8" name="Рисунок 7" descr="C:\Users\Сиреня\Desktop\IMG-20210331-WA0044.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6650" y="3140075"/>
            <a:ext cx="4572000" cy="61722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13438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Сахауова Зәмзәмия</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5480050" y="2812737"/>
            <a:ext cx="13944600" cy="8279190"/>
          </a:xfrm>
          <a:prstGeom prst="rect">
            <a:avLst/>
          </a:prstGeom>
        </p:spPr>
        <p:txBody>
          <a:bodyPr wrap="square">
            <a:spAutoFit/>
          </a:bodyPr>
          <a:lstStyle/>
          <a:p>
            <a:pPr algn="just"/>
            <a:r>
              <a:rPr lang="tt-RU" sz="2800" dirty="0" smtClean="0">
                <a:latin typeface="Times New Roman" pitchFamily="18" charset="0"/>
                <a:cs typeface="Times New Roman" pitchFamily="18" charset="0"/>
              </a:rPr>
              <a:t>                 Сахауова </a:t>
            </a:r>
            <a:r>
              <a:rPr lang="tt-RU" sz="2800" dirty="0">
                <a:latin typeface="Times New Roman" pitchFamily="18" charset="0"/>
                <a:cs typeface="Times New Roman" pitchFamily="18" charset="0"/>
              </a:rPr>
              <a:t>Зәмзәмия Зәки кызы 1948 нче елның 27 нче августында Алексеевск районы Коры Көрнәле авылында дөньяга килә. 1963 нче елда Коры Көрнәле сигезьеллык мәктәбен тәмамлый. 1964-1966 нчы елларда укуын Урта Тигәнәле урта мәктәбендә дәвам итә.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1966 нчы елда Коры Көрнәле мәктәбенә пионервожатый булып эшкә урнаша. Ә инде 1968 нче елда Зәмзәмия Зәки кызы укытучы булу теләге белән Казанга юл ала. Читтән торып Казан педагогия училищесына укырга керә. 1971 нче елда аны тәмамлап башлангыч сыйныф укытучысы дигән диплом ала.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1971 нче елның апрель аенда Түбән Тигәнәле башлангыч мәктәбендә эшли башлый. Ә инде 1971 елның көзендә ул Урта Тигәнәле Урта мәктәбенә эшкә алына. Әлеге еллларда рус теле, татар теле, җыр дәресләрен укыта.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1984 нче елдан башлангыч сыйныф укытучысы итеп билгеләнә. Зәмзәмия Зәкиулла кызы 41 ел гомерен балалар укытуга һәм тәрбияләүгә багышлый. Тырышлыгы нәтиҗәсе буларак, ТР Мәгариф һәм фән министрлыгы, РФ Мәгариф һәм фән министрлыгыннан мактау грамоталары, район мәгариф бүлеге грамоталары, “Хезмәт ветераны”  таныклыгы ала.</a:t>
            </a:r>
            <a:endParaRPr lang="ru-RU" sz="2800" dirty="0">
              <a:latin typeface="Times New Roman" pitchFamily="18" charset="0"/>
              <a:cs typeface="Times New Roman" pitchFamily="18" charset="0"/>
            </a:endParaRPr>
          </a:p>
          <a:p>
            <a:r>
              <a:rPr lang="tt-RU" sz="2800" dirty="0"/>
              <a:t> </a:t>
            </a:r>
            <a:endParaRPr lang="ru-RU" sz="2800" dirty="0"/>
          </a:p>
          <a:p>
            <a:r>
              <a:rPr lang="tt-RU" sz="2800" dirty="0"/>
              <a:t> </a:t>
            </a:r>
            <a:endParaRPr lang="ru-RU" sz="2800" dirty="0"/>
          </a:p>
          <a:p>
            <a:r>
              <a:rPr lang="tt-RU" sz="2800" dirty="0"/>
              <a:t> </a:t>
            </a:r>
            <a:endParaRPr lang="ru-RU" sz="2800" dirty="0"/>
          </a:p>
        </p:txBody>
      </p:sp>
      <p:pic>
        <p:nvPicPr>
          <p:cNvPr id="8" name="Рисунок 7" descr="C:\Users\7D35~1\AppData\Local\Temp\Rar$DIa2068.19525\СахауоваЗЗ-первый учитель.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5651" y="2987675"/>
            <a:ext cx="4191000" cy="645648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55441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Зайнуллина Алия</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242050" y="3083946"/>
            <a:ext cx="12649200" cy="5693866"/>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Зайнуллина Алия Сөләйман кызы 1961 нче елның 17 нче декабрендә Алексеевск районы Урта Тигәнәле авылында туа. 1969 -1979 нчы елларда Урта Тигәнәле мәктәбендә белем ала.  Мәктәпне тәмамлагач Казан дәүләт педагогия институтына укырга керә.  1983 нче елда институтны тәмамлап, Чишмә (Родники)  сигезъеллык мәктәбенә  математика-физика укытучысы итеп билгеләнә. 1986 нчы елда Урта Тигәнәле урта мәктәбенә, ягъни үзенең туган мәктәбенә эшкә кайта. 35 ел тәрбия эшләре буенча директор урынбасары һәм 38 ел математика укытучысы вазифасын башкара.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Хезмәттәге уңышлары өчен бик күп төрле дәрәҗәдәге грамоталар, дипломнар, рәхмәт хатлары белән бүләкләнә.</a:t>
            </a:r>
            <a:endParaRPr lang="ru-RU" sz="2800" dirty="0">
              <a:latin typeface="Times New Roman" pitchFamily="18" charset="0"/>
              <a:cs typeface="Times New Roman" pitchFamily="18" charset="0"/>
            </a:endParaRPr>
          </a:p>
          <a:p>
            <a:r>
              <a:rPr lang="tt-RU" sz="2800" dirty="0"/>
              <a:t> </a:t>
            </a:r>
            <a:endParaRPr lang="ru-RU" sz="2800" dirty="0"/>
          </a:p>
          <a:p>
            <a:r>
              <a:rPr lang="tt-RU" sz="2800" dirty="0"/>
              <a:t> </a:t>
            </a:r>
            <a:endParaRPr lang="ru-RU" sz="2800" dirty="0"/>
          </a:p>
          <a:p>
            <a:r>
              <a:rPr lang="tt-RU" sz="2800" dirty="0"/>
              <a:t> </a:t>
            </a:r>
            <a:endParaRPr lang="ru-RU" sz="2800" dirty="0"/>
          </a:p>
        </p:txBody>
      </p:sp>
      <p:pic>
        <p:nvPicPr>
          <p:cNvPr id="11" name="Рисунок 10" descr="C:\Users\Сиреня\Downloads\IMG_20220409_100832.jpg"/>
          <p:cNvPicPr/>
          <p:nvPr/>
        </p:nvPicPr>
        <p:blipFill>
          <a:blip r:embed="rId5">
            <a:extLst>
              <a:ext uri="{28A0092B-C50C-407E-A947-70E740481C1C}">
                <a14:useLocalDpi xmlns:a14="http://schemas.microsoft.com/office/drawing/2010/main" val="0"/>
              </a:ext>
            </a:extLst>
          </a:blip>
          <a:srcRect/>
          <a:stretch>
            <a:fillRect/>
          </a:stretch>
        </p:blipFill>
        <p:spPr bwMode="auto">
          <a:xfrm>
            <a:off x="831850" y="3097536"/>
            <a:ext cx="4648200" cy="659573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72808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244475"/>
            <a:ext cx="4690946" cy="2492062"/>
          </a:xfrm>
          <a:prstGeom prst="rect">
            <a:avLst/>
          </a:prstGeom>
        </p:spPr>
      </p:pic>
      <p:sp>
        <p:nvSpPr>
          <p:cNvPr id="9" name="Заголовок 8"/>
          <p:cNvSpPr>
            <a:spLocks noGrp="1"/>
          </p:cNvSpPr>
          <p:nvPr>
            <p:ph type="title"/>
          </p:nvPr>
        </p:nvSpPr>
        <p:spPr>
          <a:xfrm>
            <a:off x="6045450" y="955972"/>
            <a:ext cx="8013199" cy="1615827"/>
          </a:xfrm>
        </p:spPr>
        <p:txBody>
          <a:bodyPr/>
          <a:lstStyle/>
          <a:p>
            <a:pPr algn="ctr"/>
            <a:r>
              <a:rPr lang="tt-RU" dirty="0">
                <a:solidFill>
                  <a:srgbClr val="002060"/>
                </a:solidFill>
              </a:rPr>
              <a:t>Курмаева Рәшидә</a:t>
            </a:r>
            <a:endParaRPr lang="ru-RU" dirty="0">
              <a:solidFill>
                <a:srgbClr val="002060"/>
              </a:solidFill>
            </a:endParaRPr>
          </a:p>
        </p:txBody>
      </p:sp>
      <p:sp>
        <p:nvSpPr>
          <p:cNvPr id="10" name="Текст 9"/>
          <p:cNvSpPr>
            <a:spLocks noGrp="1"/>
          </p:cNvSpPr>
          <p:nvPr>
            <p:ph type="body" idx="1"/>
          </p:nvPr>
        </p:nvSpPr>
        <p:spPr>
          <a:xfrm>
            <a:off x="4794249" y="2601150"/>
            <a:ext cx="14630401" cy="6924973"/>
          </a:xfrm>
        </p:spPr>
        <p:txBody>
          <a:bodyPr/>
          <a:lstStyle/>
          <a:p>
            <a:pPr algn="just"/>
            <a:r>
              <a:rPr lang="tt-RU" sz="2400" dirty="0" smtClean="0">
                <a:latin typeface="Times New Roman" pitchFamily="18" charset="0"/>
                <a:cs typeface="Times New Roman" pitchFamily="18" charset="0"/>
              </a:rPr>
              <a:t>                    Курмаева </a:t>
            </a:r>
            <a:r>
              <a:rPr lang="tt-RU" sz="2400" dirty="0">
                <a:latin typeface="Times New Roman" pitchFamily="18" charset="0"/>
                <a:cs typeface="Times New Roman" pitchFamily="18" charset="0"/>
              </a:rPr>
              <a:t>Рәшидә Мирзаян кызы 1930 нчы елның 5 нче апрелендә ТАССР ның Алабуга районы Морт авылында крестьян гаиләсендә туа. 1937 нче елда Морт урта мәктәбенә 1 нче сыйныфка укырга керә. 1947 нче елда урта мәктәпне тәмамлый һәм Алабуга дәүләт укытучылар институтының татар теле һәм әдәбияты факультетына укырга керә. Институтны 1949 нчы елда тәмамлый. Рәшидә Мирзаяновна, татар теле һәм әдәбияты укытучысы буларак, ТАССР ның Алексеевск районы Урта Тигәнәле урта мәктәбенә юллана. 1958 нче елда, читтән торып, Алабуга дәүләт педагогика институтының татар теле һәм әдәбияты факультетына укырга керә һәм 1962 нче елда тәмамлый. 1950 нче елдан башлап татар теле укытучыларының куст методик берләшмә җитәкчесе була. Күп еллар “Алга” колхозы радиогазетасының редакторы булып эшли. “Педагогик белемнәр җәмгыяте”нең әгъзасы булып тора. Бөтен гомерен, яшьлеген, исәнлеген, дәртен, белемен ул тәрбия эшенә бирә. Рәшидә апа укытучыларга бирелә торган республика, хәтта Россия күләмендәге мактаулы исемнәрне ала: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a:t>
            </a:r>
            <a:r>
              <a:rPr lang="ru-RU" sz="2400" dirty="0">
                <a:latin typeface="Times New Roman" pitchFamily="18" charset="0"/>
                <a:cs typeface="Times New Roman" pitchFamily="18" charset="0"/>
              </a:rPr>
              <a:t>РСФСР ның атказанган укытучысы</a:t>
            </a:r>
            <a:r>
              <a:rPr lang="tt-RU" sz="2400" dirty="0">
                <a:latin typeface="Times New Roman" pitchFamily="18" charset="0"/>
                <a:cs typeface="Times New Roman" pitchFamily="18" charset="0"/>
              </a:rPr>
              <a:t>” дигән мактаулы исем (РСФСРның югары совет президиумы Указы – 25 июнь 1975 ел)</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Татарстан АССР Мәгариф министрлыгы һәм Мәгариф, югары мәктәп һәм фәнни учреждение эшчеләре профсоюзының Татарстан Өлкә Комитетының Мактау грамотасы (1969);</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ТАССР Югары Советы Президиумы Почет грамотасы (1970);</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КПСС райкомы һәм район Советы башкарма комитетытының Мактау грамотасы (1967, 1967);</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Алексеевск районы халык мәгариф бүлеге һәм мәгариф, югары мәктәп һәм фәнни учреждение эшчеләре профсоюз Райкомының Почет грамотасы (1961, 1965, 1969, 1986).</a:t>
            </a:r>
            <a:endParaRPr lang="ru-RU" sz="2400" dirty="0">
              <a:latin typeface="Times New Roman" pitchFamily="18" charset="0"/>
              <a:cs typeface="Times New Roman" pitchFamily="18" charset="0"/>
            </a:endParaRPr>
          </a:p>
          <a:p>
            <a:endParaRPr lang="ru-RU"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250" y="3465936"/>
            <a:ext cx="4365523"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7710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385873" y="625475"/>
            <a:ext cx="3951177" cy="2209800"/>
          </a:xfrm>
          <a:prstGeom prst="rect">
            <a:avLst/>
          </a:prstGeom>
        </p:spPr>
      </p:pic>
      <p:sp>
        <p:nvSpPr>
          <p:cNvPr id="9" name="Заголовок 8"/>
          <p:cNvSpPr>
            <a:spLocks noGrp="1"/>
          </p:cNvSpPr>
          <p:nvPr>
            <p:ph type="title"/>
          </p:nvPr>
        </p:nvSpPr>
        <p:spPr>
          <a:xfrm>
            <a:off x="7537450" y="854075"/>
            <a:ext cx="8013199" cy="1615827"/>
          </a:xfrm>
        </p:spPr>
        <p:txBody>
          <a:bodyPr/>
          <a:lstStyle/>
          <a:p>
            <a:pPr algn="ctr"/>
            <a:r>
              <a:rPr lang="tt-RU" dirty="0">
                <a:solidFill>
                  <a:srgbClr val="002060"/>
                </a:solidFill>
              </a:rPr>
              <a:t>Курмаев Гомәр</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TextBox 3"/>
          <p:cNvSpPr txBox="1"/>
          <p:nvPr/>
        </p:nvSpPr>
        <p:spPr>
          <a:xfrm>
            <a:off x="5251450" y="2835275"/>
            <a:ext cx="14249400" cy="5940088"/>
          </a:xfrm>
          <a:prstGeom prst="rect">
            <a:avLst/>
          </a:prstGeom>
          <a:noFill/>
        </p:spPr>
        <p:txBody>
          <a:bodyPr wrap="square" rtlCol="0">
            <a:spAutoFit/>
          </a:bodyPr>
          <a:lstStyle/>
          <a:p>
            <a:pPr algn="just"/>
            <a:r>
              <a:rPr lang="tt-RU" sz="2000" dirty="0" smtClean="0"/>
              <a:t>                    </a:t>
            </a:r>
            <a:r>
              <a:rPr lang="tt-RU" sz="2000" dirty="0" smtClean="0">
                <a:latin typeface="Times New Roman" pitchFamily="18" charset="0"/>
                <a:cs typeface="Times New Roman" pitchFamily="18" charset="0"/>
              </a:rPr>
              <a:t>Курмаев </a:t>
            </a:r>
            <a:r>
              <a:rPr lang="tt-RU" sz="2000" dirty="0">
                <a:latin typeface="Times New Roman" pitchFamily="18" charset="0"/>
                <a:cs typeface="Times New Roman" pitchFamily="18" charset="0"/>
              </a:rPr>
              <a:t>Гомәр Миңгәрәй улы 1925 елның 20 нче июлендә Урта Тигәнәле авылында күп балалы гади крестьян гаиләсендә алтынчы бала булып туа. Ул җидееллык мәктәпне тәмамлый һәм Чистай фельдшер-акушерлык мәктәбенә укырга керә. Ләкин озак укырга туры килми, чөнки өч айдан соң түләүле уку кертелә.</a:t>
            </a:r>
            <a:endParaRPr lang="ru-RU" sz="2000" dirty="0">
              <a:latin typeface="Times New Roman" pitchFamily="18" charset="0"/>
              <a:cs typeface="Times New Roman" pitchFamily="18" charset="0"/>
            </a:endParaRPr>
          </a:p>
          <a:p>
            <a:pPr algn="just"/>
            <a:r>
              <a:rPr lang="tt-RU" sz="2000" dirty="0">
                <a:latin typeface="Times New Roman" pitchFamily="18" charset="0"/>
                <a:cs typeface="Times New Roman" pitchFamily="18" charset="0"/>
              </a:rPr>
              <a:t>1941 нче елда көтмәгәндә Бөек Ватан сугышы дигән афәт башлана. 17 яшьлек Гомәр өчен дә чакырылыш вакыты җитә: 1943 нче елның 7 нче гыйнварында Манчжуриягә озаталар. Хәрби хезмәткә тиз генә өйрәнеп, ул оборона корылмалары төзи, кырларны миналый. 1945 нче елның августыннан Забайкалье фронтының хәрәкәттәге армиясендә хезмәт итә, 3 нче дәрәҗә Дан ордены белән бүләкләнә. 1947 нче елдан, инде өлкән сержант вазифасында яшерен хәрби часть штабында писарь була һәм 1950 нче елның мартына кадәр шул округта хезмәт итә. 1950 нче елда өлкән сержант (старшина) исемендә демобилизацияләнә. </a:t>
            </a:r>
            <a:endParaRPr lang="ru-RU" sz="2000" dirty="0">
              <a:latin typeface="Times New Roman" pitchFamily="18" charset="0"/>
              <a:cs typeface="Times New Roman" pitchFamily="18" charset="0"/>
            </a:endParaRPr>
          </a:p>
          <a:p>
            <a:pPr algn="just"/>
            <a:r>
              <a:rPr lang="ru-RU" sz="2000" dirty="0" err="1">
                <a:latin typeface="Times New Roman" pitchFamily="18" charset="0"/>
                <a:cs typeface="Times New Roman" pitchFamily="18" charset="0"/>
              </a:rPr>
              <a:t>Туган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ягына</a:t>
            </a:r>
            <a:r>
              <a:rPr lang="ru-RU" sz="2000" dirty="0">
                <a:latin typeface="Times New Roman" pitchFamily="18" charset="0"/>
                <a:cs typeface="Times New Roman" pitchFamily="18" charset="0"/>
              </a:rPr>
              <a:t> 1950 </a:t>
            </a:r>
            <a:r>
              <a:rPr lang="tt-RU" sz="2000" dirty="0">
                <a:latin typeface="Times New Roman" pitchFamily="18" charset="0"/>
                <a:cs typeface="Times New Roman" pitchFamily="18" charset="0"/>
              </a:rPr>
              <a:t>нче </a:t>
            </a:r>
            <a:r>
              <a:rPr lang="ru-RU" sz="2000" dirty="0" err="1">
                <a:latin typeface="Times New Roman" pitchFamily="18" charset="0"/>
                <a:cs typeface="Times New Roman" pitchFamily="18" charset="0"/>
              </a:rPr>
              <a:t>елда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кайта</a:t>
            </a:r>
            <a:r>
              <a:rPr lang="tt-RU" sz="2000" dirty="0">
                <a:latin typeface="Times New Roman" pitchFamily="18" charset="0"/>
                <a:cs typeface="Times New Roman" pitchFamily="18" charset="0"/>
              </a:rPr>
              <a:t> Гомәр абый</a:t>
            </a:r>
            <a:r>
              <a:rPr lang="ru-RU" sz="2000" dirty="0">
                <a:latin typeface="Times New Roman" pitchFamily="18" charset="0"/>
                <a:cs typeface="Times New Roman" pitchFamily="18" charset="0"/>
              </a:rPr>
              <a:t>. </a:t>
            </a:r>
            <a:r>
              <a:rPr lang="tt-RU" sz="2000" dirty="0">
                <a:latin typeface="Times New Roman" pitchFamily="18" charset="0"/>
                <a:cs typeface="Times New Roman" pitchFamily="18" charset="0"/>
              </a:rPr>
              <a:t>Башта п</a:t>
            </a:r>
            <a:r>
              <a:rPr lang="ru-RU" sz="2000" dirty="0" err="1">
                <a:latin typeface="Times New Roman" pitchFamily="18" charset="0"/>
                <a:cs typeface="Times New Roman" pitchFamily="18" charset="0"/>
              </a:rPr>
              <a:t>едагогия</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училищесын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аннары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институтны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тәмамлый</a:t>
            </a:r>
            <a:r>
              <a:rPr lang="ru-RU" sz="2000" dirty="0">
                <a:latin typeface="Times New Roman" pitchFamily="18" charset="0"/>
                <a:cs typeface="Times New Roman" pitchFamily="18" charset="0"/>
              </a:rPr>
              <a:t>. </a:t>
            </a:r>
            <a:r>
              <a:rPr lang="tt-RU" sz="2000" dirty="0">
                <a:latin typeface="Times New Roman" pitchFamily="18" charset="0"/>
                <a:cs typeface="Times New Roman" pitchFamily="18" charset="0"/>
              </a:rPr>
              <a:t>Потребсоюз системасында да, КПСС райкомында инструктор, Урта Тигәнәле авыл советы рәисе, “Алга” колхозы рәисе булып та эшли Гомәр Миңгәрәй улы.</a:t>
            </a:r>
            <a:r>
              <a:rPr lang="ru-RU" sz="2000" dirty="0">
                <a:latin typeface="Times New Roman" pitchFamily="18" charset="0"/>
                <a:cs typeface="Times New Roman" pitchFamily="18" charset="0"/>
              </a:rPr>
              <a:t> 1965 </a:t>
            </a:r>
            <a:r>
              <a:rPr lang="tt-RU" sz="2000" dirty="0">
                <a:latin typeface="Times New Roman" pitchFamily="18" charset="0"/>
                <a:cs typeface="Times New Roman" pitchFamily="18" charset="0"/>
              </a:rPr>
              <a:t>нче </a:t>
            </a:r>
            <a:r>
              <a:rPr lang="ru-RU" sz="2000" dirty="0" err="1">
                <a:latin typeface="Times New Roman" pitchFamily="18" charset="0"/>
                <a:cs typeface="Times New Roman" pitchFamily="18" charset="0"/>
              </a:rPr>
              <a:t>елдан</a:t>
            </a:r>
            <a:r>
              <a:rPr lang="ru-RU" sz="2000" dirty="0">
                <a:latin typeface="Times New Roman" pitchFamily="18" charset="0"/>
                <a:cs typeface="Times New Roman" pitchFamily="18" charset="0"/>
              </a:rPr>
              <a:t> 1985 </a:t>
            </a:r>
            <a:r>
              <a:rPr lang="tt-RU" sz="2000" dirty="0">
                <a:latin typeface="Times New Roman" pitchFamily="18" charset="0"/>
                <a:cs typeface="Times New Roman" pitchFamily="18" charset="0"/>
              </a:rPr>
              <a:t>нче </a:t>
            </a:r>
            <a:r>
              <a:rPr lang="ru-RU" sz="2000" dirty="0" err="1">
                <a:latin typeface="Times New Roman" pitchFamily="18" charset="0"/>
                <a:cs typeface="Times New Roman" pitchFamily="18" charset="0"/>
              </a:rPr>
              <a:t>елга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кадәр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туган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авылында</a:t>
            </a:r>
            <a:r>
              <a:rPr lang="ru-RU" sz="2000" dirty="0">
                <a:latin typeface="Times New Roman" pitchFamily="18" charset="0"/>
                <a:cs typeface="Times New Roman" pitchFamily="18" charset="0"/>
              </a:rPr>
              <a:t> </a:t>
            </a:r>
            <a:r>
              <a:rPr lang="tt-RU" sz="2000" dirty="0">
                <a:latin typeface="Times New Roman" pitchFamily="18" charset="0"/>
                <a:cs typeface="Times New Roman" pitchFamily="18" charset="0"/>
              </a:rPr>
              <a:t>рус теле һәм тарих</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укытучы</a:t>
            </a:r>
            <a:r>
              <a:rPr lang="tt-RU" sz="2000" dirty="0">
                <a:latin typeface="Times New Roman" pitchFamily="18" charset="0"/>
                <a:cs typeface="Times New Roman" pitchFamily="18" charset="0"/>
              </a:rPr>
              <a:t>сы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булып</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эшли</a:t>
            </a:r>
            <a:r>
              <a:rPr lang="ru-RU" sz="2000" dirty="0">
                <a:latin typeface="Times New Roman" pitchFamily="18" charset="0"/>
                <a:cs typeface="Times New Roman" pitchFamily="18" charset="0"/>
              </a:rPr>
              <a:t>. </a:t>
            </a:r>
            <a:r>
              <a:rPr lang="tt-RU" sz="2000" dirty="0">
                <a:latin typeface="Times New Roman" pitchFamily="18" charset="0"/>
                <a:cs typeface="Times New Roman" pitchFamily="18" charset="0"/>
              </a:rPr>
              <a:t>Нәтиҗәле иҗади хезмәтләре өчен Гомәр Миңгәрәй улы күп төрле грамоталар белән бүләкләнә:</a:t>
            </a:r>
            <a:endParaRPr lang="ru-RU" sz="2000" dirty="0">
              <a:latin typeface="Times New Roman" pitchFamily="18" charset="0"/>
              <a:cs typeface="Times New Roman" pitchFamily="18" charset="0"/>
            </a:endParaRPr>
          </a:p>
          <a:p>
            <a:pPr algn="just"/>
            <a:r>
              <a:rPr lang="tt-RU" sz="2000" dirty="0">
                <a:latin typeface="Times New Roman" pitchFamily="18" charset="0"/>
                <a:cs typeface="Times New Roman" pitchFamily="18" charset="0"/>
              </a:rPr>
              <a:t>- СССР Мәгариф министрлыгы һәм Мәгариф, югары мәктәп һәм фәнни учреждение эшчеләре профсоюзы Үзәк Комитетының Мактау грамотасы (1985);</a:t>
            </a:r>
            <a:endParaRPr lang="ru-RU" sz="2000" dirty="0">
              <a:latin typeface="Times New Roman" pitchFamily="18" charset="0"/>
              <a:cs typeface="Times New Roman" pitchFamily="18" charset="0"/>
            </a:endParaRPr>
          </a:p>
          <a:p>
            <a:pPr algn="just"/>
            <a:r>
              <a:rPr lang="tt-RU" sz="2000" dirty="0">
                <a:latin typeface="Times New Roman" pitchFamily="18" charset="0"/>
                <a:cs typeface="Times New Roman" pitchFamily="18" charset="0"/>
              </a:rPr>
              <a:t>- КПСС Өлкә Комитеты һәм ТАССРның Министрлар Советының Мактау грамотасы (1985);</a:t>
            </a:r>
            <a:endParaRPr lang="ru-RU" sz="2000" dirty="0">
              <a:latin typeface="Times New Roman" pitchFamily="18" charset="0"/>
              <a:cs typeface="Times New Roman" pitchFamily="18" charset="0"/>
            </a:endParaRPr>
          </a:p>
          <a:p>
            <a:pPr algn="just"/>
            <a:r>
              <a:rPr lang="tt-RU" sz="2000" dirty="0">
                <a:latin typeface="Times New Roman" pitchFamily="18" charset="0"/>
                <a:cs typeface="Times New Roman" pitchFamily="18" charset="0"/>
              </a:rPr>
              <a:t>- Татарстан АССР Мәгариф министрлыгы һәм Мәгариф, югары мәктәп һәм фәнни учреждение эшчеләре профсоюзының Татарстан Өлкә Комитетының Мактау грамотасы (1985);</a:t>
            </a:r>
            <a:endParaRPr lang="ru-RU" sz="2000" dirty="0">
              <a:latin typeface="Times New Roman" pitchFamily="18" charset="0"/>
              <a:cs typeface="Times New Roman" pitchFamily="18" charset="0"/>
            </a:endParaRPr>
          </a:p>
          <a:p>
            <a:pPr algn="just"/>
            <a:r>
              <a:rPr lang="tt-RU" sz="2000" dirty="0">
                <a:latin typeface="Times New Roman" pitchFamily="18" charset="0"/>
                <a:cs typeface="Times New Roman" pitchFamily="18" charset="0"/>
              </a:rPr>
              <a:t>- КПСС райкомы һәм район Советы башкарма комитетытының Мактау грамотасы (1980, 1983);</a:t>
            </a:r>
            <a:endParaRPr lang="ru-RU" sz="2000" dirty="0">
              <a:latin typeface="Times New Roman" pitchFamily="18" charset="0"/>
              <a:cs typeface="Times New Roman" pitchFamily="18" charset="0"/>
            </a:endParaRPr>
          </a:p>
          <a:p>
            <a:pPr algn="just"/>
            <a:r>
              <a:rPr lang="tt-RU" sz="2000" dirty="0">
                <a:latin typeface="Times New Roman" pitchFamily="18" charset="0"/>
                <a:cs typeface="Times New Roman" pitchFamily="18" charset="0"/>
              </a:rPr>
              <a:t>- Алексеевск районы халык мәгариф бүлегенең Мактау грамотасы (1982).</a:t>
            </a:r>
            <a:endParaRPr lang="ru-RU" sz="20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111" y="2670889"/>
            <a:ext cx="4966708" cy="6641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7554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385873" y="267591"/>
            <a:ext cx="4690946" cy="2492062"/>
          </a:xfrm>
          <a:prstGeom prst="rect">
            <a:avLst/>
          </a:prstGeom>
        </p:spPr>
      </p:pic>
      <p:sp>
        <p:nvSpPr>
          <p:cNvPr id="9" name="Заголовок 8"/>
          <p:cNvSpPr>
            <a:spLocks noGrp="1"/>
          </p:cNvSpPr>
          <p:nvPr>
            <p:ph type="title"/>
          </p:nvPr>
        </p:nvSpPr>
        <p:spPr>
          <a:xfrm>
            <a:off x="6045450" y="955972"/>
            <a:ext cx="8013199" cy="1615827"/>
          </a:xfrm>
        </p:spPr>
        <p:txBody>
          <a:bodyPr/>
          <a:lstStyle/>
          <a:p>
            <a:pPr algn="ctr"/>
            <a:r>
              <a:rPr lang="tt-RU" dirty="0">
                <a:solidFill>
                  <a:srgbClr val="002060"/>
                </a:solidFill>
              </a:rPr>
              <a:t>Исхаков Харис</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TextBox 3"/>
          <p:cNvSpPr txBox="1"/>
          <p:nvPr/>
        </p:nvSpPr>
        <p:spPr>
          <a:xfrm>
            <a:off x="5042759" y="2792269"/>
            <a:ext cx="14195431" cy="6001643"/>
          </a:xfrm>
          <a:prstGeom prst="rect">
            <a:avLst/>
          </a:prstGeom>
          <a:noFill/>
        </p:spPr>
        <p:txBody>
          <a:bodyPr wrap="square" rtlCol="0">
            <a:spAutoFit/>
          </a:bodyPr>
          <a:lstStyle/>
          <a:p>
            <a:pPr algn="just"/>
            <a:r>
              <a:rPr lang="tt-RU" sz="2400" dirty="0" smtClean="0">
                <a:latin typeface="Times New Roman" pitchFamily="18" charset="0"/>
                <a:cs typeface="Times New Roman" pitchFamily="18" charset="0"/>
              </a:rPr>
              <a:t>                  Исхаков </a:t>
            </a:r>
            <a:r>
              <a:rPr lang="tt-RU" sz="2400" dirty="0">
                <a:latin typeface="Times New Roman" pitchFamily="18" charset="0"/>
                <a:cs typeface="Times New Roman" pitchFamily="18" charset="0"/>
              </a:rPr>
              <a:t>Харис Исхак улы Татарстан Республикасы Алексеевск районы Урта Тигәнәле авылында  1928 нче елның 17 нче маенда туган.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1936-1943 нче елларда җидееллык мәктәптә белем ала. 1943 нче елда колхоз эшенә чыга. Азык ташу, җир сөрү белән бергә фермада  хисапчы булып та эшләргә туры килә. Математика фәнен яхшы белгәнлектән, 1947-1950 нче елларда колхоз идарәсенә бухгалтер ярдәмчесе итеп алалар. 1950 нче елның 1нче сентябренә Урта Тигәнәле җидееллык мәктәбенә  хисапчы булып урнаша. 1952-1956 нчы елларда армиядә хезмәт итеп кайта һәм мәктәпкә хуҗалык мөдире итеп билгелиләр.</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Урта белем алганнан соң, 1963 нче елдан башлап, хезмәт укытучысы булып эшли башлый. Хезмәт укытучысы буларак укучылар белән бергә колхоз кырында бәрәңге, чөгендер  алу, мәк җыю, яз көннәрендә баздан бәрәңге чыгару, амбарда ашлык чистарту, фермаларга шефлык күрсәтү эшләрендә актив катнаша.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Укытучы эшен  бәяләп, аңа мактау грамоталары тапшырыла. “Сугыш елларындагы хезмәте өчен” медале белән бүләкләнә һәм хезмәт ветераны исеменә лаек була. Урта Тигәнәле авылына яңа мәктәп төзетүдә дә аның өлеше зур була. Яңа мәктәп салдырырга кирәклеген исәпкә алып, ТАССР министрлар советына, аннары СССР министрлар советы председателе А.Н. Косыгинга Харис абыйдан хат яздыралар. Шуның нәтиҗәсендә, 1975 нче елның 1нче сентябренә ике катлы яңа мәктәп үз ишекләрен ача. 1995 нче елда лаеклы ялга китә. </a:t>
            </a:r>
            <a:endParaRPr lang="ru-RU" sz="24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157" y="2792269"/>
            <a:ext cx="4930661" cy="6520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957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Валиева Сания</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470650" y="2530475"/>
            <a:ext cx="12953999" cy="6370975"/>
          </a:xfrm>
          <a:prstGeom prst="rect">
            <a:avLst/>
          </a:prstGeom>
        </p:spPr>
        <p:txBody>
          <a:bodyPr wrap="square">
            <a:spAutoFit/>
          </a:bodyPr>
          <a:lstStyle/>
          <a:p>
            <a:pPr algn="just"/>
            <a:r>
              <a:rPr lang="tt-RU" sz="2400" dirty="0" smtClean="0">
                <a:latin typeface="Times New Roman" pitchFamily="18" charset="0"/>
                <a:cs typeface="Times New Roman" pitchFamily="18" charset="0"/>
              </a:rPr>
              <a:t>               Валиева </a:t>
            </a:r>
            <a:r>
              <a:rPr lang="tt-RU" sz="2400" dirty="0">
                <a:latin typeface="Times New Roman" pitchFamily="18" charset="0"/>
                <a:cs typeface="Times New Roman" pitchFamily="18" charset="0"/>
              </a:rPr>
              <a:t>Сания Шәүкәт кызы 1941 нче елның 18 нче ноябрендә Яңа Чишмә районы Чертуш авылында туа. Башлангыч белемне туган авылында алып, 1953-1956 нчы елларда курше Чаллыбаш авылында җидеъеллык  мәктәпне тәмамлый, ә урта белемне аңа Чистай районы Каргалы урта мәктәбендә алырга туры килә.</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Мәктәпне яхшы билгеләргә генә тәмамлаган тырыш кыз Казан дәүләт педагогия институтының физика-математика факультетының математика-сызым бүлегенә укырга керә.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1963 нче елда, мәктәпләрдә укытучы кадрлар җитмәү сәбәпле, 5 нче курс студентларын республикабыз мәктәпләренә эшкә тараталар. Язмыш Сания Шәүкәт кызын Алексеевск районы Урта Тигәнәле урта мәктәбенә алып килә. 1964 елны кулына диплом алганнан соң, яшь, максатчан, тырыш белгеч, һич тә икеләнеп тормыйча, хезмәт юлын Алексеевск районының данлыклы Урта Тигәнәле урта мәктәбендә дәвам итә.</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Сания Шәүкат кызы 35 ел укучыларга белем һәм тәрбия бирә. Мөгаллимәнең укучыларын яратып, ата-аналар белән үзара ярдәмләшеп, хезмәттәшләре белән кулга-кул тотынып эшләве югары нәтиҗәләргә китерә. Укытучының хезмәте  Татарстан Республикасы мәгариф министрлыгының, район мәгариф оешмасының Мактау грамоталары, “СССРның мәгариф отличнигы” күкрәк тамгасы, Татарстан  Республикасының Атказанган мәгариф хезмәткәре исеме, ”Хезмәт ветераны” медале белән бәяләнә.</a:t>
            </a:r>
            <a:endParaRPr lang="ru-RU" sz="24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627" y="2812737"/>
            <a:ext cx="5434298" cy="7090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350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Камалова Мөнҗия</a:t>
            </a:r>
            <a:endParaRPr lang="ru-RU" dirty="0">
              <a:solidFill>
                <a:srgbClr val="002060"/>
              </a:solidFill>
            </a:endParaRPr>
          </a:p>
        </p:txBody>
      </p:sp>
      <p:sp>
        <p:nvSpPr>
          <p:cNvPr id="10" name="Текст 9"/>
          <p:cNvSpPr>
            <a:spLocks noGrp="1"/>
          </p:cNvSpPr>
          <p:nvPr>
            <p:ph type="body" idx="1"/>
          </p:nvPr>
        </p:nvSpPr>
        <p:spPr>
          <a:xfrm>
            <a:off x="4718050" y="2975841"/>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927850" y="3216275"/>
            <a:ext cx="12039600" cy="3539430"/>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Камалова Мөнҗия Харис кызы 1929 нчы елның 10 нчы июлендә Тукай районының Кувады авылында туа. 1948 нче елны Алабуга педагогик училищесын тәмамлап, юллама белән Урта Тигәнәле урта мәктәбенә башлангыч сыйныф укытучысы булып эшләргә җибәрелә.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 стажы-30 ел.</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Мөнҗия Харис кызы-педагогик хезмәт ветераны, 5 бала анасы, Бөек Ватан сугышының тыл ветераны. Тырыш хезмәте, уңыш-казанышлары өчен төрле дәрәҗәдәге грамоталар, </a:t>
            </a:r>
            <a:r>
              <a:rPr lang="tt-RU" sz="2800" dirty="0" smtClean="0">
                <a:latin typeface="Times New Roman" pitchFamily="18" charset="0"/>
                <a:cs typeface="Times New Roman" pitchFamily="18" charset="0"/>
              </a:rPr>
              <a:t> рәхмәт </a:t>
            </a:r>
            <a:r>
              <a:rPr lang="tt-RU" sz="2800" dirty="0">
                <a:latin typeface="Times New Roman" pitchFamily="18" charset="0"/>
                <a:cs typeface="Times New Roman" pitchFamily="18" charset="0"/>
              </a:rPr>
              <a:t>хатлары белән бүләкләнә.</a:t>
            </a:r>
            <a:endParaRPr lang="ru-RU" sz="2800" dirty="0">
              <a:latin typeface="Times New Roman" pitchFamily="18" charset="0"/>
              <a:cs typeface="Times New Roman" pitchFamily="18" charset="0"/>
            </a:endParaRPr>
          </a:p>
        </p:txBody>
      </p:sp>
      <p:pic>
        <p:nvPicPr>
          <p:cNvPr id="11" name="Рисунок 10"/>
          <p:cNvPicPr/>
          <p:nvPr/>
        </p:nvPicPr>
        <p:blipFill rotWithShape="1">
          <a:blip r:embed="rId5" cstate="print">
            <a:extLst>
              <a:ext uri="{28A0092B-C50C-407E-A947-70E740481C1C}">
                <a14:useLocalDpi xmlns:a14="http://schemas.microsoft.com/office/drawing/2010/main" val="0"/>
              </a:ext>
            </a:extLst>
          </a:blip>
          <a:srcRect l="13084" t="4643" r="52181" b="61268"/>
          <a:stretch/>
        </p:blipFill>
        <p:spPr bwMode="auto">
          <a:xfrm>
            <a:off x="1185718" y="2911475"/>
            <a:ext cx="4724400" cy="608871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716059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1326" y="10017160"/>
            <a:ext cx="9890986" cy="1291395"/>
          </a:xfrm>
          <a:prstGeom prst="rect">
            <a:avLst/>
          </a:prstGeom>
        </p:spPr>
      </p:pic>
      <p:pic>
        <p:nvPicPr>
          <p:cNvPr id="3" name="object 3"/>
          <p:cNvPicPr/>
          <p:nvPr/>
        </p:nvPicPr>
        <p:blipFill>
          <a:blip r:embed="rId3" cstate="print"/>
          <a:stretch>
            <a:fillRect/>
          </a:stretch>
        </p:blipFill>
        <p:spPr>
          <a:xfrm>
            <a:off x="10081777" y="10017160"/>
            <a:ext cx="9890985" cy="1291395"/>
          </a:xfrm>
          <a:prstGeom prst="rect">
            <a:avLst/>
          </a:prstGeom>
        </p:spPr>
      </p:pic>
      <p:pic>
        <p:nvPicPr>
          <p:cNvPr id="7" name="object 7"/>
          <p:cNvPicPr/>
          <p:nvPr/>
        </p:nvPicPr>
        <p:blipFill>
          <a:blip r:embed="rId4" cstate="print"/>
          <a:stretch>
            <a:fillRect/>
          </a:stretch>
        </p:blipFill>
        <p:spPr>
          <a:xfrm>
            <a:off x="527050" y="320675"/>
            <a:ext cx="4690946" cy="2492062"/>
          </a:xfrm>
          <a:prstGeom prst="rect">
            <a:avLst/>
          </a:prstGeom>
        </p:spPr>
      </p:pic>
      <p:sp>
        <p:nvSpPr>
          <p:cNvPr id="9" name="Заголовок 8"/>
          <p:cNvSpPr>
            <a:spLocks noGrp="1"/>
          </p:cNvSpPr>
          <p:nvPr>
            <p:ph type="title"/>
          </p:nvPr>
        </p:nvSpPr>
        <p:spPr>
          <a:xfrm>
            <a:off x="6623050" y="549275"/>
            <a:ext cx="8013199" cy="1615827"/>
          </a:xfrm>
        </p:spPr>
        <p:txBody>
          <a:bodyPr/>
          <a:lstStyle/>
          <a:p>
            <a:pPr algn="ctr"/>
            <a:r>
              <a:rPr lang="tt-RU" dirty="0">
                <a:solidFill>
                  <a:srgbClr val="002060"/>
                </a:solidFill>
              </a:rPr>
              <a:t>Давлиев Хамит</a:t>
            </a:r>
            <a:endParaRPr lang="ru-RU" dirty="0">
              <a:solidFill>
                <a:srgbClr val="002060"/>
              </a:solidFill>
            </a:endParaRPr>
          </a:p>
        </p:txBody>
      </p:sp>
      <p:sp>
        <p:nvSpPr>
          <p:cNvPr id="10" name="Текст 9"/>
          <p:cNvSpPr>
            <a:spLocks noGrp="1"/>
          </p:cNvSpPr>
          <p:nvPr>
            <p:ph type="body" idx="1"/>
          </p:nvPr>
        </p:nvSpPr>
        <p:spPr>
          <a:xfrm>
            <a:off x="4794249" y="2601150"/>
            <a:ext cx="14859001" cy="369332"/>
          </a:xfrm>
        </p:spPr>
        <p:txBody>
          <a:bodyPr/>
          <a:lstStyle/>
          <a:p>
            <a:r>
              <a:rPr lang="tt-RU" sz="2400" dirty="0" smtClean="0">
                <a:latin typeface="Times New Roman" pitchFamily="18" charset="0"/>
                <a:cs typeface="Times New Roman" pitchFamily="18" charset="0"/>
              </a:rPr>
              <a:t>                    </a:t>
            </a:r>
            <a:endParaRPr lang="ru-RU" dirty="0"/>
          </a:p>
        </p:txBody>
      </p:sp>
      <p:sp>
        <p:nvSpPr>
          <p:cNvPr id="4" name="Прямоугольник 3"/>
          <p:cNvSpPr/>
          <p:nvPr/>
        </p:nvSpPr>
        <p:spPr>
          <a:xfrm>
            <a:off x="6775450" y="3292475"/>
            <a:ext cx="12039600" cy="5693866"/>
          </a:xfrm>
          <a:prstGeom prst="rect">
            <a:avLst/>
          </a:prstGeom>
        </p:spPr>
        <p:txBody>
          <a:bodyPr wrap="square">
            <a:spAutoFit/>
          </a:bodyPr>
          <a:lstStyle/>
          <a:p>
            <a:pPr algn="just"/>
            <a:r>
              <a:rPr lang="tt-RU" sz="2800" dirty="0" smtClean="0">
                <a:latin typeface="Times New Roman" pitchFamily="18" charset="0"/>
                <a:cs typeface="Times New Roman" pitchFamily="18" charset="0"/>
              </a:rPr>
              <a:t>               </a:t>
            </a:r>
            <a:r>
              <a:rPr lang="tt-RU" sz="2800" dirty="0">
                <a:latin typeface="Times New Roman" pitchFamily="18" charset="0"/>
                <a:cs typeface="Times New Roman" pitchFamily="18" charset="0"/>
              </a:rPr>
              <a:t>Давлиев Хамит Сафа улы 1933 нче елның 9 нче февралендә Алексеевск районы Түбән Тигәнәле авылында туган. 1944 нче елда 1 нче сыйныфка укырга керә. 1951 нче елда җидееллык Урта Тигәнәле мәктәбен тәмамлый. 1954 нче елда армия сафларына китә һәм Воронежда авиамеханик булып 3 ел хезмәт итә.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1958 нче елда Урта Тигәнәле урта мәктәбенә кичке бүлеккә укырга керә. Шул ук вакытта Казанда досаафта укый. Мәктәпне 1960 нчы елда тәмамлый. 1966 нчы елда Казанда педагогия училищесына читтән торып уку бүлегенә укырга керә һәм аны 1968 нче елда тәмамлый. Урта Тигәнәле урта мәктәбендә военрук булып эшли.</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Күп мәртәбәләр мактау грамоталары, “Хезмәттәге батырлыгы” медале белән бүләкләнә.</a:t>
            </a:r>
            <a:endParaRPr lang="ru-RU" sz="2800" dirty="0">
              <a:latin typeface="Times New Roman" pitchFamily="18" charset="0"/>
              <a:cs typeface="Times New Roman" pitchFamily="18" charset="0"/>
            </a:endParaRPr>
          </a:p>
          <a:p>
            <a:r>
              <a:rPr lang="tt-RU" sz="2800" dirty="0"/>
              <a:t> </a:t>
            </a:r>
            <a:endParaRPr lang="ru-RU" sz="2800" dirty="0"/>
          </a:p>
        </p:txBody>
      </p:sp>
      <p:pic>
        <p:nvPicPr>
          <p:cNvPr id="12" name="Рисунок 11"/>
          <p:cNvPicPr/>
          <p:nvPr/>
        </p:nvPicPr>
        <p:blipFill rotWithShape="1">
          <a:blip r:embed="rId5">
            <a:extLst>
              <a:ext uri="{28A0092B-C50C-407E-A947-70E740481C1C}">
                <a14:useLocalDpi xmlns:a14="http://schemas.microsoft.com/office/drawing/2010/main" val="0"/>
              </a:ext>
            </a:extLst>
          </a:blip>
          <a:srcRect l="1" t="26816" r="63133" b="428"/>
          <a:stretch/>
        </p:blipFill>
        <p:spPr bwMode="auto">
          <a:xfrm>
            <a:off x="831850" y="3063874"/>
            <a:ext cx="4953000" cy="676768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3127321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336</TotalTime>
  <Words>5385</Words>
  <Application>Microsoft Office PowerPoint</Application>
  <PresentationFormat>Произвольный</PresentationFormat>
  <Paragraphs>203</Paragraphs>
  <Slides>32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32</vt:i4>
      </vt:variant>
    </vt:vector>
  </HeadingPairs>
  <TitlesOfParts>
    <vt:vector size="37" baseType="lpstr">
      <vt:lpstr>Arial</vt:lpstr>
      <vt:lpstr>Druk Cyr</vt:lpstr>
      <vt:lpstr>Calibri</vt:lpstr>
      <vt:lpstr>Times New Roman</vt:lpstr>
      <vt:lpstr>Office Theme</vt:lpstr>
      <vt:lpstr>Такая есть профессия – учитель.  Шундый һөнәр бар – укытучы.</vt:lpstr>
      <vt:lpstr>Гафиятов Касыйм</vt:lpstr>
      <vt:lpstr>Гафиятова Разия</vt:lpstr>
      <vt:lpstr>Курмаева Рәшидә</vt:lpstr>
      <vt:lpstr>Курмаев Гомәр</vt:lpstr>
      <vt:lpstr>Исхаков Харис</vt:lpstr>
      <vt:lpstr>Валиева Сания</vt:lpstr>
      <vt:lpstr>Камалова Мөнҗия</vt:lpstr>
      <vt:lpstr>Давлиев Хамит</vt:lpstr>
      <vt:lpstr>Давлиева Елизавета</vt:lpstr>
      <vt:lpstr>Ахметшин Хәмзә</vt:lpstr>
      <vt:lpstr>Ахметшина Галия</vt:lpstr>
      <vt:lpstr>Муртазина Суфия</vt:lpstr>
      <vt:lpstr>Кадырова Рәйсә</vt:lpstr>
      <vt:lpstr>Бакиров Кадыйр</vt:lpstr>
      <vt:lpstr>Якупова Нәфисә</vt:lpstr>
      <vt:lpstr>Зиганшина Минзифа</vt:lpstr>
      <vt:lpstr>Гимадеева Клара</vt:lpstr>
      <vt:lpstr>Мухаметшина Роза</vt:lpstr>
      <vt:lpstr>Шәйхетдинов Бәдертдин</vt:lpstr>
      <vt:lpstr>Шәйхетдинова Галия </vt:lpstr>
      <vt:lpstr>Баязитов      Рафаиль</vt:lpstr>
      <vt:lpstr>Ахмитзанова Мәдинә</vt:lpstr>
      <vt:lpstr>Фатыхова Резидә</vt:lpstr>
      <vt:lpstr>Мөхәмәтҗәнова Гөлкәй</vt:lpstr>
      <vt:lpstr>Камалова Энҗе</vt:lpstr>
      <vt:lpstr>Тухфиев Мингаяз</vt:lpstr>
      <vt:lpstr>Курмаева Рәшидә</vt:lpstr>
      <vt:lpstr>Валеев Гали</vt:lpstr>
      <vt:lpstr>Сайфуллина Наилә</vt:lpstr>
      <vt:lpstr>Сахауова Зәмзәмия</vt:lpstr>
      <vt:lpstr>Зайнуллина Алия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презентации</dc:title>
  <dc:creator>пк</dc:creator>
  <cp:lastModifiedBy>adm</cp:lastModifiedBy>
  <cp:revision>45</cp:revision>
  <dcterms:created xsi:type="dcterms:W3CDTF">2023-01-13T17:17:54Z</dcterms:created>
  <dcterms:modified xsi:type="dcterms:W3CDTF">2023-03-30T16:43:08Z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2023-01-13T00:00:00Z</vt:filetime>
  </property>
  <property fmtid="{D5CDD505-2E9C-101B-9397-08002B2CF9AE}" pid="3" name="Creator">
    <vt:lpwstr>Adobe Illustrator 26.4 (Macintosh)</vt:lpwstr>
  </property>
  <property fmtid="{D5CDD505-2E9C-101B-9397-08002B2CF9AE}" pid="4" name="LastSaved">
    <vt:filetime>2023-01-13T00:00:00Z</vt:filetime>
  </property>
</Properties>
</file>